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3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 altLang="de-DE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 altLang="de-DE"/>
          </a:p>
        </p:txBody>
      </p:sp>
      <p:sp>
        <p:nvSpPr>
          <p:cNvPr id="1966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6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 altLang="de-DE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0986DA-9115-4199-AFF0-379CE28A0D9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24503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>
                <a:solidFill>
                  <a:srgbClr val="006666"/>
                </a:solidFill>
              </a:defRPr>
            </a:lvl1pPr>
          </a:lstStyle>
          <a:p>
            <a:pPr lvl="0"/>
            <a:r>
              <a:rPr lang="en-US" altLang="de-DE" noProof="0" smtClean="0"/>
              <a:t>Titelmasterformat durch Klicken bearbeiten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64008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de-DE" noProof="0" smtClean="0"/>
              <a:t>Formatvorlage des Untertitelmasters durch Klicken bearbeiten</a:t>
            </a: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B356C2-56B1-4196-9562-54A651235FF2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6336F-C449-4671-AAC3-09D9788936E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90219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525B0-7352-4312-9F62-76FFC83903E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4870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EEF07-468B-43AF-9A55-A26D5569259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9247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46D49-A3BC-4126-A93E-4085613BDF1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4607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EA16-7BE8-475E-9704-ADFC4AA0469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0424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F9666-7C42-497D-A9B2-7336A51EB57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6023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3973-877D-4D1B-B0B4-865C0F9A2D5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1884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37505-7BBB-4EF8-80CE-B5AFFE3F3D0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5099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313D1-6DCF-4B59-BE97-550AEAEAA44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5789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67A96-04C9-4E7D-A883-E1E6C8195AB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3473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Titelmasterformat durch Klicken bearbeiten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Textmasterformate durch Klicken bearbeiten</a:t>
            </a:r>
          </a:p>
          <a:p>
            <a:pPr lvl="1"/>
            <a:r>
              <a:rPr lang="en-US" altLang="de-DE" smtClean="0"/>
              <a:t>Zweite Ebene</a:t>
            </a:r>
          </a:p>
          <a:p>
            <a:pPr lvl="2"/>
            <a:r>
              <a:rPr lang="en-US" altLang="de-DE" smtClean="0"/>
              <a:t>Dritte Ebene</a:t>
            </a:r>
          </a:p>
          <a:p>
            <a:pPr lvl="3"/>
            <a:r>
              <a:rPr lang="en-US" altLang="de-DE" smtClean="0"/>
              <a:t>Vierte Ebene</a:t>
            </a:r>
          </a:p>
          <a:p>
            <a:pPr lvl="4"/>
            <a:r>
              <a:rPr lang="en-US" altLang="de-DE" smtClean="0"/>
              <a:t>Fünfte Ebene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de-DE"/>
              <a:t>www.franzhoermann.com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E9F5B7-52AD-475C-A0C9-5C37E56DF950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/>
          <a:lstStyle/>
          <a:p>
            <a:r>
              <a:rPr lang="de-AT" altLang="de-DE" sz="4400" dirty="0"/>
              <a:t>Der Wissensbegriff – seine Hinterfragung und </a:t>
            </a:r>
            <a:r>
              <a:rPr lang="de-AT" altLang="de-DE" sz="4400" dirty="0" smtClean="0"/>
              <a:t>Abgrenzung</a:t>
            </a:r>
            <a:br>
              <a:rPr lang="de-AT" altLang="de-DE" sz="4400" dirty="0" smtClean="0"/>
            </a:br>
            <a:r>
              <a:rPr lang="de-AT" altLang="de-DE" sz="2400" i="1" dirty="0" smtClean="0"/>
              <a:t>Exkurs 2a im Rahmen der Vorlesung</a:t>
            </a:r>
            <a:br>
              <a:rPr lang="de-AT" altLang="de-DE" sz="2400" i="1" dirty="0" smtClean="0"/>
            </a:br>
            <a:r>
              <a:rPr lang="de-AT" altLang="de-DE" sz="2400" i="1" dirty="0" smtClean="0"/>
              <a:t>„Wirtschaftskrisen aus der Sicht des Rechnungswesens“</a:t>
            </a:r>
            <a:endParaRPr lang="de-AT" altLang="de-DE" sz="24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21163"/>
            <a:ext cx="6400800" cy="685800"/>
          </a:xfrm>
        </p:spPr>
        <p:txBody>
          <a:bodyPr/>
          <a:lstStyle/>
          <a:p>
            <a:r>
              <a:rPr lang="de-AT" altLang="de-DE"/>
              <a:t>a.o.Univ.Prof. Dr. Franz Hörmann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B80D-F6F6-41F2-8676-C1E032A293CE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Technologie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/>
              <a:t>Beispiele für Technologie</a:t>
            </a:r>
          </a:p>
          <a:p>
            <a:pPr lvl="1"/>
            <a:r>
              <a:rPr lang="de-AT" altLang="de-DE"/>
              <a:t>Feuer – Wärme – Licht</a:t>
            </a:r>
          </a:p>
          <a:p>
            <a:pPr lvl="1"/>
            <a:r>
              <a:rPr lang="de-AT" altLang="de-DE"/>
              <a:t>Ernährung – Kleidung</a:t>
            </a:r>
          </a:p>
          <a:p>
            <a:pPr lvl="1"/>
            <a:r>
              <a:rPr lang="de-AT" altLang="de-DE"/>
              <a:t>Waffen</a:t>
            </a:r>
          </a:p>
          <a:p>
            <a:pPr lvl="1"/>
            <a:r>
              <a:rPr lang="de-AT" altLang="de-DE"/>
              <a:t>Verkehr und Transport</a:t>
            </a:r>
          </a:p>
          <a:p>
            <a:pPr lvl="1"/>
            <a:r>
              <a:rPr lang="de-AT" altLang="de-DE"/>
              <a:t>Informationstechnologie</a:t>
            </a:r>
          </a:p>
          <a:p>
            <a:pPr lvl="1"/>
            <a:endParaRPr lang="de-AT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72B0-A77F-4376-8ACC-A04197C4E3EC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Manipulation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/>
              <a:t>Eigenschaften von Manipulation</a:t>
            </a:r>
          </a:p>
          <a:p>
            <a:pPr lvl="1"/>
            <a:r>
              <a:rPr lang="de-AT" altLang="de-DE"/>
              <a:t>Mittels Gewalt</a:t>
            </a:r>
          </a:p>
          <a:p>
            <a:pPr lvl="1"/>
            <a:r>
              <a:rPr lang="de-AT" altLang="de-DE"/>
              <a:t>Mittels Bildern</a:t>
            </a:r>
          </a:p>
          <a:p>
            <a:pPr lvl="1"/>
            <a:r>
              <a:rPr lang="de-AT" altLang="de-DE"/>
              <a:t>Mittels Sprache</a:t>
            </a:r>
          </a:p>
          <a:p>
            <a:pPr lvl="1"/>
            <a:r>
              <a:rPr lang="de-AT" altLang="de-DE"/>
              <a:t>Mittels Gefühlen</a:t>
            </a:r>
          </a:p>
          <a:p>
            <a:pPr lvl="1"/>
            <a:r>
              <a:rPr lang="de-AT" altLang="de-DE"/>
              <a:t>Mittels Geld</a:t>
            </a:r>
          </a:p>
          <a:p>
            <a:pPr lvl="1"/>
            <a:endParaRPr lang="de-AT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DB87-4174-4D4B-925C-791955C0BADF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Manipulation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 sz="2400"/>
              <a:t>Beispiele für Manipulation</a:t>
            </a:r>
          </a:p>
          <a:p>
            <a:pPr lvl="1"/>
            <a:r>
              <a:rPr lang="de-AT" altLang="de-DE" sz="2000"/>
              <a:t>Schule</a:t>
            </a:r>
          </a:p>
          <a:p>
            <a:pPr lvl="1"/>
            <a:r>
              <a:rPr lang="de-AT" altLang="de-DE" sz="2000"/>
              <a:t>Medien</a:t>
            </a:r>
          </a:p>
          <a:p>
            <a:pPr lvl="1"/>
            <a:r>
              <a:rPr lang="de-AT" altLang="de-DE" sz="2000"/>
              <a:t>Arbeitswelt</a:t>
            </a:r>
          </a:p>
          <a:p>
            <a:pPr lvl="1"/>
            <a:r>
              <a:rPr lang="de-AT" altLang="de-DE" sz="2000"/>
              <a:t>Politik</a:t>
            </a:r>
          </a:p>
          <a:p>
            <a:pPr lvl="1"/>
            <a:r>
              <a:rPr lang="de-AT" altLang="de-DE" sz="2000"/>
              <a:t>Wirtschaft</a:t>
            </a:r>
          </a:p>
          <a:p>
            <a:pPr lvl="1"/>
            <a:r>
              <a:rPr lang="de-AT" altLang="de-DE" sz="2000"/>
              <a:t>Wissenschaft</a:t>
            </a:r>
          </a:p>
          <a:p>
            <a:pPr lvl="1"/>
            <a:r>
              <a:rPr lang="de-AT" altLang="de-DE" sz="2000"/>
              <a:t>Religion</a:t>
            </a:r>
          </a:p>
          <a:p>
            <a:pPr lvl="1"/>
            <a:r>
              <a:rPr lang="de-AT" altLang="de-DE" sz="2000"/>
              <a:t>persönliche Beziehungen, Familie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D767E-AD4C-48FA-ABD8-8C6E345EE06E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z="3600"/>
              <a:t>Theorie der Bewußtseinszustände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 sz="2400"/>
              <a:t>Das Modell „Wissen/Glaube/Gefühl“</a:t>
            </a:r>
          </a:p>
          <a:p>
            <a:r>
              <a:rPr lang="de-AT" altLang="de-DE" sz="2400"/>
              <a:t>Wird ersetzt durch ein Kontinuum von Bewußtseinszuständen</a:t>
            </a:r>
          </a:p>
          <a:p>
            <a:pPr lvl="1"/>
            <a:r>
              <a:rPr lang="de-AT" altLang="de-DE" sz="2000"/>
              <a:t>Spektrum reicht von „Wachbewußtsein mit Achtsamkeit“ (Extrem der verantwortungsbewußten Selbststeuerung) bis zur Hypnose (Extrem der Fremdsteuerung)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9EF07-887D-4CDC-88B6-1E1B8933FEAB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z="3600"/>
              <a:t>Theorie der Bewußtseinszustände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AT" altLang="de-DE" sz="2400"/>
              <a:t>Außeneinflüsse lenken von einem Zustand in den anderen</a:t>
            </a:r>
          </a:p>
          <a:p>
            <a:pPr>
              <a:lnSpc>
                <a:spcPct val="90000"/>
              </a:lnSpc>
            </a:pPr>
            <a:r>
              <a:rPr lang="de-AT" altLang="de-DE" sz="2400"/>
              <a:t>Auch durch bewußte Konzentration kann ein Wechsel dieser Zustände bewirkt werden</a:t>
            </a:r>
          </a:p>
          <a:p>
            <a:pPr>
              <a:lnSpc>
                <a:spcPct val="90000"/>
              </a:lnSpc>
            </a:pPr>
            <a:r>
              <a:rPr lang="de-AT" altLang="de-DE" sz="2400"/>
              <a:t>Für die Interpretation einer Handlung sind „Wissen“, „Ausbildung“ etc. des Handelnden weit weniger relevant, als der Bewußtseinszustand, in dem dieser sich dabei befindet!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AB4A-465A-483A-82ED-F41A78D7051D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z="3600"/>
              <a:t>Analyse Wissen/Glaube/Gefühl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/>
              <a:t>Wissen: hinterfragte Fakten/Regeln</a:t>
            </a:r>
          </a:p>
          <a:p>
            <a:r>
              <a:rPr lang="de-AT" altLang="de-DE"/>
              <a:t>Glaube: unhinterfragte (bzw. nicht hinterfragbare) Fakten/Regeln</a:t>
            </a:r>
          </a:p>
          <a:p>
            <a:r>
              <a:rPr lang="de-AT" altLang="de-DE"/>
              <a:t>Gefühl: Gewichtungsfaktoren für Relevanz von Fakten/Regeln in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14441-B1FE-4368-BCBE-4B4E7F5A7BBC}" type="slidenum">
              <a:rPr lang="en-US" altLang="de-DE"/>
              <a:pPr/>
              <a:t>16</a:t>
            </a:fld>
            <a:endParaRPr lang="en-US" altLang="de-DE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z="3600"/>
              <a:t>Wissenschaftliche Analyse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AT" altLang="de-DE"/>
              <a:t>1) Frage nach Biografie</a:t>
            </a:r>
          </a:p>
          <a:p>
            <a:pPr>
              <a:lnSpc>
                <a:spcPct val="90000"/>
              </a:lnSpc>
            </a:pPr>
            <a:r>
              <a:rPr lang="de-AT" altLang="de-DE"/>
              <a:t>2) Begriffsdefinitionen</a:t>
            </a:r>
          </a:p>
          <a:p>
            <a:pPr lvl="1">
              <a:lnSpc>
                <a:spcPct val="90000"/>
              </a:lnSpc>
            </a:pPr>
            <a:r>
              <a:rPr lang="de-AT" altLang="de-DE"/>
              <a:t>Wie erarbeitet?</a:t>
            </a:r>
          </a:p>
          <a:p>
            <a:pPr lvl="1">
              <a:lnSpc>
                <a:spcPct val="90000"/>
              </a:lnSpc>
            </a:pPr>
            <a:r>
              <a:rPr lang="de-AT" altLang="de-DE"/>
              <a:t>Wer hat Begriffsmonopol?</a:t>
            </a:r>
          </a:p>
          <a:p>
            <a:pPr lvl="1">
              <a:lnSpc>
                <a:spcPct val="90000"/>
              </a:lnSpc>
            </a:pPr>
            <a:r>
              <a:rPr lang="de-AT" altLang="de-DE"/>
              <a:t>Interessen der beteiligten Parteien?</a:t>
            </a:r>
          </a:p>
          <a:p>
            <a:pPr>
              <a:lnSpc>
                <a:spcPct val="90000"/>
              </a:lnSpc>
            </a:pPr>
            <a:r>
              <a:rPr lang="de-AT" altLang="de-DE"/>
              <a:t>3) Alternative Modellformen</a:t>
            </a:r>
          </a:p>
          <a:p>
            <a:pPr lvl="1">
              <a:lnSpc>
                <a:spcPct val="90000"/>
              </a:lnSpc>
            </a:pPr>
            <a:r>
              <a:rPr lang="de-AT" altLang="de-DE"/>
              <a:t>Mit sich ergebenden neuen Vor- und Nachteilen beteiligter Parteien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B1DD-7779-40DA-A20A-E7373E1AD21F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Wissensbegriff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AT" altLang="de-DE"/>
              <a:t>Kulturelle Abgenzung:</a:t>
            </a:r>
          </a:p>
          <a:p>
            <a:pPr lvl="1">
              <a:lnSpc>
                <a:spcPct val="90000"/>
              </a:lnSpc>
            </a:pPr>
            <a:r>
              <a:rPr lang="de-AT" altLang="de-DE"/>
              <a:t>Wissen (Knowledge s)</a:t>
            </a:r>
          </a:p>
          <a:p>
            <a:pPr lvl="1">
              <a:lnSpc>
                <a:spcPct val="90000"/>
              </a:lnSpc>
            </a:pPr>
            <a:r>
              <a:rPr lang="de-AT" altLang="de-DE"/>
              <a:t>Glaube (Belief s/pl)</a:t>
            </a:r>
          </a:p>
          <a:p>
            <a:pPr lvl="1">
              <a:lnSpc>
                <a:spcPct val="90000"/>
              </a:lnSpc>
            </a:pPr>
            <a:r>
              <a:rPr lang="de-AT" altLang="de-DE"/>
              <a:t>Gefühl (Emotion s/pl)</a:t>
            </a:r>
          </a:p>
          <a:p>
            <a:pPr>
              <a:lnSpc>
                <a:spcPct val="90000"/>
              </a:lnSpc>
            </a:pPr>
            <a:r>
              <a:rPr lang="de-AT" altLang="de-DE"/>
              <a:t>Zu wissen ist eine Tätigkeit – aber was ist das Wissen?</a:t>
            </a:r>
          </a:p>
          <a:p>
            <a:pPr>
              <a:lnSpc>
                <a:spcPct val="90000"/>
              </a:lnSpc>
            </a:pPr>
            <a:r>
              <a:rPr lang="de-AT" altLang="de-DE"/>
              <a:t>… oder ist „zu wissen“ ein Bewußtseinszustand?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BD0-95A5-40D8-B946-7E377BEF7DD4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Sprache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AT" altLang="de-DE" sz="2400"/>
              <a:t>Funktion von Sprache</a:t>
            </a:r>
          </a:p>
          <a:p>
            <a:pPr lvl="1">
              <a:lnSpc>
                <a:spcPct val="80000"/>
              </a:lnSpc>
            </a:pPr>
            <a:r>
              <a:rPr lang="de-AT" altLang="de-DE" sz="2000"/>
              <a:t>Informationsweitergabe (modern, unwichtig)</a:t>
            </a:r>
          </a:p>
          <a:p>
            <a:pPr lvl="1">
              <a:lnSpc>
                <a:spcPct val="80000"/>
              </a:lnSpc>
            </a:pPr>
            <a:r>
              <a:rPr lang="de-AT" altLang="de-DE" sz="2000"/>
              <a:t>Selbstdarstellung, Revierabgrenzung (alt, wesentlich wichtiger)</a:t>
            </a:r>
          </a:p>
          <a:p>
            <a:pPr lvl="1">
              <a:lnSpc>
                <a:spcPct val="80000"/>
              </a:lnSpc>
            </a:pPr>
            <a:r>
              <a:rPr lang="de-AT" altLang="de-DE" sz="2000"/>
              <a:t>Kunstform und Unterhaltung (kann inspirieren über Assoziationen – „Humor“)</a:t>
            </a:r>
          </a:p>
          <a:p>
            <a:pPr>
              <a:lnSpc>
                <a:spcPct val="80000"/>
              </a:lnSpc>
            </a:pPr>
            <a:r>
              <a:rPr lang="de-AT" altLang="de-DE" sz="2400"/>
              <a:t>Form von Sprache</a:t>
            </a:r>
          </a:p>
          <a:p>
            <a:pPr lvl="1">
              <a:lnSpc>
                <a:spcPct val="80000"/>
              </a:lnSpc>
            </a:pPr>
            <a:r>
              <a:rPr lang="de-AT" altLang="de-DE" sz="2000"/>
              <a:t>unmittelbarer Dialog (prozessorientiert, kreativ, lebendig, „Lebewesen“)</a:t>
            </a:r>
          </a:p>
          <a:p>
            <a:pPr lvl="1">
              <a:lnSpc>
                <a:spcPct val="80000"/>
              </a:lnSpc>
            </a:pPr>
            <a:r>
              <a:rPr lang="de-AT" altLang="de-DE" sz="2000"/>
              <a:t>geschriebener Text (statisch, tot, unerklärbar, interpretier- und manipulierbar, „Sache“)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F5219-404D-404D-B54E-03BBF762D3F0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Wissenschaft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/>
              <a:t>Funktion von Wissenschaft</a:t>
            </a:r>
          </a:p>
          <a:p>
            <a:pPr lvl="1"/>
            <a:r>
              <a:rPr lang="de-AT" altLang="de-DE"/>
              <a:t>Wissen „schaffen“ vs. „weitergeben“ (kopieren von Memen)</a:t>
            </a:r>
          </a:p>
          <a:p>
            <a:pPr lvl="1"/>
            <a:r>
              <a:rPr lang="de-AT" altLang="de-DE"/>
              <a:t>Wissen = Macht = Geld</a:t>
            </a:r>
          </a:p>
          <a:p>
            <a:pPr lvl="1"/>
            <a:r>
              <a:rPr lang="de-AT" altLang="de-DE"/>
              <a:t>Wissen als Ware (Schulen, Universitäten, alle Berater, alle Wissenschafter)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53F2-ACDE-4A24-A845-D774B7C1692F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Publikationen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AT" altLang="de-DE" sz="2000"/>
              <a:t>Funktion wissenschaftlicher Publikationen</a:t>
            </a:r>
          </a:p>
          <a:p>
            <a:pPr lvl="1">
              <a:lnSpc>
                <a:spcPct val="90000"/>
              </a:lnSpc>
            </a:pPr>
            <a:r>
              <a:rPr lang="de-AT" altLang="de-DE" sz="1800"/>
              <a:t>Refereed Journals (Karriere, „Qualität“, eingeschränkter Leserkreis, lange Publikationsvorlaufzeiten, keine Aktualität, keine Innovation)</a:t>
            </a:r>
          </a:p>
          <a:p>
            <a:pPr lvl="1">
              <a:lnSpc>
                <a:spcPct val="90000"/>
              </a:lnSpc>
            </a:pPr>
            <a:r>
              <a:rPr lang="de-AT" altLang="de-DE" sz="1800"/>
              <a:t>Internet (hoch aktuell, sehr innovativ, Qualität?)</a:t>
            </a:r>
          </a:p>
          <a:p>
            <a:pPr lvl="1">
              <a:lnSpc>
                <a:spcPct val="90000"/>
              </a:lnSpc>
            </a:pPr>
            <a:r>
              <a:rPr lang="de-AT" altLang="de-DE" sz="1800"/>
              <a:t>Monographien (marktbezogen vs. Lebensrückschau, „Pflichtliteratur“ vs. relevantem Inhalt)</a:t>
            </a:r>
          </a:p>
          <a:p>
            <a:pPr lvl="1">
              <a:lnSpc>
                <a:spcPct val="90000"/>
              </a:lnSpc>
            </a:pPr>
            <a:r>
              <a:rPr lang="de-AT" altLang="de-DE" sz="1800"/>
              <a:t>Kommunikation der Wissenschafter untereinander („least publishable unit“)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E68D-CBBF-4BA7-A843-EF174054DD9D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Sozialsysteme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AT" altLang="de-DE" sz="2000"/>
              <a:t>Netze einzelner Individuen – Eigenschaften: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Zielgesteuert oder frei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mit oder ohne Macht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Intransparent vs. transparent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selbst- oder fremdgesteuert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evolutionär oder revolutionär</a:t>
            </a:r>
          </a:p>
          <a:p>
            <a:pPr>
              <a:lnSpc>
                <a:spcPct val="80000"/>
              </a:lnSpc>
            </a:pPr>
            <a:r>
              <a:rPr lang="de-AT" altLang="de-DE" sz="2000"/>
              <a:t>Beispiele: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Schulsystem (Bildungssystem)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Rechtssystem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Politisches System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Unternehmen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Kegelverein</a:t>
            </a:r>
          </a:p>
          <a:p>
            <a:pPr lvl="1">
              <a:lnSpc>
                <a:spcPct val="80000"/>
              </a:lnSpc>
            </a:pPr>
            <a:r>
              <a:rPr lang="de-AT" altLang="de-DE" sz="1800"/>
              <a:t>Web-Community (z.B. secondlife)</a:t>
            </a:r>
          </a:p>
          <a:p>
            <a:pPr lvl="1">
              <a:lnSpc>
                <a:spcPct val="80000"/>
              </a:lnSpc>
            </a:pPr>
            <a:endParaRPr lang="de-AT" altLang="de-DE" sz="1800"/>
          </a:p>
          <a:p>
            <a:pPr lvl="1">
              <a:lnSpc>
                <a:spcPct val="80000"/>
              </a:lnSpc>
            </a:pPr>
            <a:endParaRPr lang="de-AT" altLang="de-DE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C0EA-6EEB-443C-9101-6F6CB2063069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Gesetze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/>
              <a:t>Eigenschaften von Gesetzen</a:t>
            </a:r>
          </a:p>
          <a:p>
            <a:pPr lvl="1"/>
            <a:r>
              <a:rPr lang="de-AT" altLang="de-DE"/>
              <a:t>zeitlich variabel oder invariant</a:t>
            </a:r>
          </a:p>
          <a:p>
            <a:pPr lvl="1"/>
            <a:r>
              <a:rPr lang="de-AT" altLang="de-DE"/>
              <a:t>vom Menschen erschaffen oder nicht</a:t>
            </a:r>
          </a:p>
          <a:p>
            <a:pPr lvl="1"/>
            <a:r>
              <a:rPr lang="de-AT" altLang="de-DE"/>
              <a:t>in Entstehung und Konsequenz verstanden oder unverstanden</a:t>
            </a:r>
          </a:p>
          <a:p>
            <a:pPr lvl="1"/>
            <a:r>
              <a:rPr lang="de-AT" altLang="de-DE"/>
              <a:t>publiziert oder verborgen (nur wenigen bekannt)</a:t>
            </a:r>
          </a:p>
          <a:p>
            <a:pPr lvl="1"/>
            <a:endParaRPr lang="de-AT" altLang="de-DE"/>
          </a:p>
          <a:p>
            <a:pPr lvl="1"/>
            <a:endParaRPr lang="de-AT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52E4-B59F-4FC6-B693-E9A86408BF88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Gesetze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/>
              <a:t>Beispiele für Gesetze</a:t>
            </a:r>
          </a:p>
          <a:p>
            <a:pPr lvl="1"/>
            <a:r>
              <a:rPr lang="de-AT" altLang="de-DE"/>
              <a:t>Naturgesetze </a:t>
            </a:r>
          </a:p>
          <a:p>
            <a:pPr lvl="1"/>
            <a:r>
              <a:rPr lang="de-AT" altLang="de-DE"/>
              <a:t>Wirtschaftsgesetze (z.B. Angebot u. Nachfrage)</a:t>
            </a:r>
          </a:p>
          <a:p>
            <a:pPr lvl="1"/>
            <a:r>
              <a:rPr lang="de-AT" altLang="de-DE"/>
              <a:t>Legistische Gesetze (z.B. Steuerrecht)</a:t>
            </a:r>
          </a:p>
          <a:p>
            <a:pPr lvl="1"/>
            <a:r>
              <a:rPr lang="de-AT" altLang="de-DE"/>
              <a:t>Medizinische Kausalzusammenhänge (z.B. Krankheitsursachen)</a:t>
            </a:r>
          </a:p>
          <a:p>
            <a:pPr lvl="1"/>
            <a:r>
              <a:rPr lang="de-AT" altLang="de-DE"/>
              <a:t>Regeln für Vereinsmitgliedschaften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/>
              <a:t>www.franzhoermann.com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9573-121B-43D5-B4C9-719A48EDCE7E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/>
              <a:t>Technologie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altLang="de-DE" sz="2400"/>
              <a:t>Eigenschaften von Technologie</a:t>
            </a:r>
          </a:p>
          <a:p>
            <a:pPr lvl="1"/>
            <a:r>
              <a:rPr lang="de-AT" altLang="de-DE" sz="2000"/>
              <a:t>Funktionsprinzipien</a:t>
            </a:r>
          </a:p>
          <a:p>
            <a:pPr lvl="1"/>
            <a:r>
              <a:rPr lang="de-AT" altLang="de-DE" sz="2000"/>
              <a:t>Verständlichkeit</a:t>
            </a:r>
          </a:p>
          <a:p>
            <a:pPr lvl="1"/>
            <a:r>
              <a:rPr lang="de-AT" altLang="de-DE" sz="2000"/>
              <a:t>Energieverbrauch</a:t>
            </a:r>
          </a:p>
          <a:p>
            <a:pPr lvl="1"/>
            <a:r>
              <a:rPr lang="de-AT" altLang="de-DE" sz="2000"/>
              <a:t>Konsequenzen (u.a. Umwelt)</a:t>
            </a:r>
          </a:p>
          <a:p>
            <a:pPr lvl="1"/>
            <a:r>
              <a:rPr lang="de-AT" altLang="de-DE" sz="2000"/>
              <a:t>Anwendungsumfeld (individuell oder vernetzt)</a:t>
            </a:r>
          </a:p>
          <a:p>
            <a:pPr lvl="1"/>
            <a:r>
              <a:rPr lang="de-AT" altLang="de-DE" sz="2000"/>
              <a:t>Gestaltungsmonopol</a:t>
            </a:r>
          </a:p>
          <a:p>
            <a:pPr lvl="1"/>
            <a:r>
              <a:rPr lang="de-AT" altLang="de-DE" sz="2000"/>
              <a:t>Wirtschaftsrelevanz (gewinnbringend)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lestial_tubes">
  <a:themeElements>
    <a:clrScheme name="celestial_tub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lestial_tub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lestial_tub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ial_tub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ial_tub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ial_tub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ial_tub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lestial_tub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ial_tub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ial_tub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ial_tub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ial_tub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ial_tub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lestial_tub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celestial_tubes</Template>
  <TotalTime>0</TotalTime>
  <Words>561</Words>
  <Application>Microsoft Office PowerPoint</Application>
  <PresentationFormat>Bildschirmpräsentation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celestial_tubes</vt:lpstr>
      <vt:lpstr>Der Wissensbegriff – seine Hinterfragung und Abgrenzung Exkurs 2a im Rahmen der Vorlesung „Wirtschaftskrisen aus der Sicht des Rechnungswesens“</vt:lpstr>
      <vt:lpstr>Wissensbegriff</vt:lpstr>
      <vt:lpstr>Sprache</vt:lpstr>
      <vt:lpstr>Wissenschaft</vt:lpstr>
      <vt:lpstr>Publikationen</vt:lpstr>
      <vt:lpstr>Sozialsysteme</vt:lpstr>
      <vt:lpstr>Gesetze</vt:lpstr>
      <vt:lpstr>Gesetze</vt:lpstr>
      <vt:lpstr>Technologie</vt:lpstr>
      <vt:lpstr>Technologie</vt:lpstr>
      <vt:lpstr>Manipulation</vt:lpstr>
      <vt:lpstr>Manipulation</vt:lpstr>
      <vt:lpstr>Theorie der Bewußtseinszustände</vt:lpstr>
      <vt:lpstr>Theorie der Bewußtseinszustände</vt:lpstr>
      <vt:lpstr>Analyse Wissen/Glaube/Gefühl</vt:lpstr>
      <vt:lpstr>Wissenschaftliche Analyse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Hörmann</dc:creator>
  <cp:lastModifiedBy>Gast</cp:lastModifiedBy>
  <cp:revision>20</cp:revision>
  <dcterms:created xsi:type="dcterms:W3CDTF">2007-03-03T11:08:41Z</dcterms:created>
  <dcterms:modified xsi:type="dcterms:W3CDTF">2014-03-26T22:35:32Z</dcterms:modified>
</cp:coreProperties>
</file>