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9" r:id="rId4"/>
    <p:sldId id="260" r:id="rId5"/>
    <p:sldId id="262"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8" r:id="rId21"/>
    <p:sldId id="276" r:id="rId22"/>
    <p:sldId id="277" r:id="rId23"/>
    <p:sldId id="279" r:id="rId24"/>
    <p:sldId id="280" r:id="rId25"/>
    <p:sldId id="281" r:id="rId26"/>
    <p:sldId id="282" r:id="rId27"/>
    <p:sldId id="283" r:id="rId28"/>
    <p:sldId id="313" r:id="rId29"/>
    <p:sldId id="314" r:id="rId30"/>
    <p:sldId id="315" r:id="rId31"/>
    <p:sldId id="316" r:id="rId32"/>
    <p:sldId id="285" r:id="rId33"/>
    <p:sldId id="284" r:id="rId34"/>
    <p:sldId id="286" r:id="rId35"/>
    <p:sldId id="287" r:id="rId36"/>
    <p:sldId id="288" r:id="rId37"/>
    <p:sldId id="289" r:id="rId38"/>
    <p:sldId id="290" r:id="rId39"/>
    <p:sldId id="292" r:id="rId40"/>
    <p:sldId id="293" r:id="rId41"/>
    <p:sldId id="294" r:id="rId42"/>
    <p:sldId id="295" r:id="rId43"/>
    <p:sldId id="296" r:id="rId44"/>
    <p:sldId id="297" r:id="rId45"/>
    <p:sldId id="299" r:id="rId46"/>
    <p:sldId id="298" r:id="rId47"/>
    <p:sldId id="300" r:id="rId48"/>
    <p:sldId id="301" r:id="rId49"/>
    <p:sldId id="302" r:id="rId50"/>
    <p:sldId id="304" r:id="rId51"/>
    <p:sldId id="305" r:id="rId52"/>
    <p:sldId id="312" r:id="rId53"/>
    <p:sldId id="303" r:id="rId54"/>
    <p:sldId id="306" r:id="rId55"/>
    <p:sldId id="307" r:id="rId56"/>
    <p:sldId id="308" r:id="rId57"/>
    <p:sldId id="309" r:id="rId58"/>
    <p:sldId id="311" r:id="rId59"/>
    <p:sldId id="310" r:id="rId60"/>
  </p:sldIdLst>
  <p:sldSz cx="9144000" cy="6858000" type="screen4x3"/>
  <p:notesSz cx="6858000" cy="9144000"/>
  <p:defaultTextStyle>
    <a:defPPr>
      <a:defRPr lang="de-AT"/>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1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ctrTitle"/>
          </p:nvPr>
        </p:nvSpPr>
        <p:spPr>
          <a:xfrm>
            <a:off x="3124200" y="228600"/>
            <a:ext cx="6019800" cy="1143000"/>
          </a:xfrm>
        </p:spPr>
        <p:txBody>
          <a:bodyPr/>
          <a:lstStyle>
            <a:lvl1pPr>
              <a:defRPr/>
            </a:lvl1pPr>
          </a:lstStyle>
          <a:p>
            <a:pPr lvl="0"/>
            <a:r>
              <a:rPr lang="en-US" altLang="de-DE" noProof="0" smtClean="0"/>
              <a:t>Titelmasterformat durch Klicken bearbeiten</a:t>
            </a:r>
          </a:p>
        </p:txBody>
      </p:sp>
      <p:sp>
        <p:nvSpPr>
          <p:cNvPr id="62467" name="Rectangle 3"/>
          <p:cNvSpPr>
            <a:spLocks noGrp="1" noChangeArrowheads="1"/>
          </p:cNvSpPr>
          <p:nvPr>
            <p:ph type="subTitle" idx="1"/>
          </p:nvPr>
        </p:nvSpPr>
        <p:spPr>
          <a:xfrm>
            <a:off x="3124200" y="1752600"/>
            <a:ext cx="6019800" cy="3429000"/>
          </a:xfrm>
        </p:spPr>
        <p:txBody>
          <a:bodyPr/>
          <a:lstStyle>
            <a:lvl1pPr marL="0" indent="0" algn="ctr">
              <a:buFont typeface="Wingdings" pitchFamily="2" charset="2"/>
              <a:buNone/>
              <a:defRPr/>
            </a:lvl1pPr>
          </a:lstStyle>
          <a:p>
            <a:pPr lvl="0"/>
            <a:r>
              <a:rPr lang="en-US" altLang="de-DE" noProof="0" smtClean="0"/>
              <a:t>Formatvorlage des Untertitelmasters durch Klicken bearbeiten</a:t>
            </a:r>
          </a:p>
        </p:txBody>
      </p:sp>
    </p:spTree>
  </p:cSld>
  <p:clrMapOvr>
    <a:masterClrMapping/>
  </p:clrMapOvr>
  <p:transition spd="med">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 xmlns:p14="http://schemas.microsoft.com/office/powerpoint/2010/main" val="43232870"/>
      </p:ext>
    </p:extLst>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91338" y="0"/>
            <a:ext cx="2295525" cy="6307138"/>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0" y="0"/>
            <a:ext cx="6738938" cy="63071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 xmlns:p14="http://schemas.microsoft.com/office/powerpoint/2010/main" val="179362966"/>
      </p:ext>
    </p:extLst>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 xmlns:p14="http://schemas.microsoft.com/office/powerpoint/2010/main" val="806169462"/>
      </p:ext>
    </p:extLst>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 xmlns:p14="http://schemas.microsoft.com/office/powerpoint/2010/main" val="3937117232"/>
      </p:ext>
    </p:extLst>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728663" y="1600200"/>
            <a:ext cx="4152900" cy="470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5033963" y="1600200"/>
            <a:ext cx="4152900" cy="470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 xmlns:p14="http://schemas.microsoft.com/office/powerpoint/2010/main" val="3784367644"/>
      </p:ext>
    </p:extLst>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 xmlns:p14="http://schemas.microsoft.com/office/powerpoint/2010/main" val="4278661582"/>
      </p:ext>
    </p:extLst>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Tree>
    <p:extLst>
      <p:ext uri="{BB962C8B-B14F-4D97-AF65-F5344CB8AC3E}">
        <p14:creationId xmlns="" xmlns:p14="http://schemas.microsoft.com/office/powerpoint/2010/main" val="2831447131"/>
      </p:ext>
    </p:extLst>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00056669"/>
      </p:ext>
    </p:extLst>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264853430"/>
      </p:ext>
    </p:extLst>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 xmlns:p14="http://schemas.microsoft.com/office/powerpoint/2010/main" val="219838620"/>
      </p:ext>
    </p:extLst>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0" y="0"/>
            <a:ext cx="5257800" cy="1295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de-DE" smtClean="0"/>
              <a:t>Titelmasterformat durch Klicken bearbeiten</a:t>
            </a:r>
          </a:p>
        </p:txBody>
      </p:sp>
      <p:sp>
        <p:nvSpPr>
          <p:cNvPr id="61443" name="Rectangle 3"/>
          <p:cNvSpPr>
            <a:spLocks noGrp="1" noChangeArrowheads="1"/>
          </p:cNvSpPr>
          <p:nvPr>
            <p:ph type="body" idx="1"/>
          </p:nvPr>
        </p:nvSpPr>
        <p:spPr bwMode="auto">
          <a:xfrm>
            <a:off x="728663" y="1600200"/>
            <a:ext cx="8458200" cy="47069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de-DE" smtClean="0"/>
              <a:t>Textmasterformate durch Klicken bearbeiten</a:t>
            </a:r>
          </a:p>
          <a:p>
            <a:pPr lvl="1"/>
            <a:r>
              <a:rPr lang="en-US" altLang="de-DE" smtClean="0"/>
              <a:t>Zweite Ebene</a:t>
            </a:r>
          </a:p>
          <a:p>
            <a:pPr lvl="2"/>
            <a:r>
              <a:rPr lang="en-US" altLang="de-DE" smtClean="0"/>
              <a:t>Dritte Ebene</a:t>
            </a:r>
          </a:p>
          <a:p>
            <a:pPr lvl="3"/>
            <a:r>
              <a:rPr lang="en-US" altLang="de-DE" smtClean="0"/>
              <a:t>Vierte Ebene</a:t>
            </a:r>
          </a:p>
          <a:p>
            <a:pPr lvl="4"/>
            <a:r>
              <a:rPr lang="en-US" altLang="de-DE" smtClean="0"/>
              <a:t>Fünfte Ebene</a:t>
            </a:r>
          </a:p>
        </p:txBody>
      </p:sp>
      <p:sp>
        <p:nvSpPr>
          <p:cNvPr id="61444" name="Text Box 4"/>
          <p:cNvSpPr txBox="1">
            <a:spLocks noChangeArrowheads="1"/>
          </p:cNvSpPr>
          <p:nvPr userDrawn="1"/>
        </p:nvSpPr>
        <p:spPr bwMode="auto">
          <a:xfrm>
            <a:off x="8316913" y="6092825"/>
            <a:ext cx="82708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EA4C6249-48F7-4E1F-88FA-36133C2EDEE2}" type="slidenum">
              <a:rPr lang="de-AT" altLang="de-DE">
                <a:solidFill>
                  <a:schemeClr val="bg1"/>
                </a:solidFill>
                <a:latin typeface="OCR A Extended" pitchFamily="50" charset="0"/>
              </a:rPr>
              <a:pPr>
                <a:spcBef>
                  <a:spcPct val="50000"/>
                </a:spcBef>
              </a:pPr>
              <a:t>‹Nr.›</a:t>
            </a:fld>
            <a:endParaRPr lang="de-AT" altLang="de-DE">
              <a:solidFill>
                <a:schemeClr val="bg1"/>
              </a:solidFill>
              <a:latin typeface="OCR A Extended" pitchFamily="50" charset="0"/>
            </a:endParaRP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ransition spd="med">
    <p:fade thruBlk="1"/>
  </p:transition>
  <p:timing>
    <p:tnLst>
      <p:par>
        <p:cTn id="1" dur="indefinite" restart="never" nodeType="tmRoot"/>
      </p:par>
    </p:tnLst>
  </p:timing>
  <p:txStyles>
    <p:titleStyle>
      <a:lvl1pPr algn="ctr" rtl="0" fontAlgn="base">
        <a:spcBef>
          <a:spcPct val="0"/>
        </a:spcBef>
        <a:spcAft>
          <a:spcPct val="0"/>
        </a:spcAft>
        <a:defRPr sz="2000">
          <a:solidFill>
            <a:schemeClr val="bg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2pPr>
      <a:lvl3pPr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3pPr>
      <a:lvl4pPr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4pPr>
      <a:lvl5pPr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5pPr>
      <a:lvl6pPr marL="457200"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6pPr>
      <a:lvl7pPr marL="914400"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7pPr>
      <a:lvl8pPr marL="1371600"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8pPr>
      <a:lvl9pPr marL="1828800" algn="ctr" rtl="0" fontAlgn="base">
        <a:spcBef>
          <a:spcPct val="0"/>
        </a:spcBef>
        <a:spcAft>
          <a:spcPct val="0"/>
        </a:spcAft>
        <a:defRPr sz="2000">
          <a:solidFill>
            <a:schemeClr val="bg1"/>
          </a:solidFill>
          <a:effectLst>
            <a:outerShdw blurRad="38100" dist="38100" dir="2700000" algn="tl">
              <a:srgbClr val="C0C0C0"/>
            </a:outerShdw>
          </a:effectLst>
          <a:latin typeface="OCR A Extended" pitchFamily="50" charset="0"/>
        </a:defRPr>
      </a:lvl9pPr>
    </p:titleStyle>
    <p:bodyStyle>
      <a:lvl1pPr marL="342900" indent="-3429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2pPr>
      <a:lvl3pPr marL="11430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3pPr>
      <a:lvl4pPr marL="16002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4pPr>
      <a:lvl5pPr marL="20574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5pPr>
      <a:lvl6pPr marL="25146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6pPr>
      <a:lvl7pPr marL="29718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7pPr>
      <a:lvl8pPr marL="34290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8pPr>
      <a:lvl9pPr marL="3886200" indent="-228600" algn="l" rtl="0" fontAlgn="base">
        <a:spcBef>
          <a:spcPct val="20000"/>
        </a:spcBef>
        <a:spcAft>
          <a:spcPct val="0"/>
        </a:spcAft>
        <a:buFont typeface="Wingdings" pitchFamily="2" charset="2"/>
        <a:buChar char="Ø"/>
        <a:defRPr sz="2000">
          <a:solidFill>
            <a:schemeClr val="bg1"/>
          </a:solidFill>
          <a:effectLst>
            <a:outerShdw blurRad="38100" dist="38100" dir="2700000" algn="tl">
              <a:srgbClr val="C0C0C0"/>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anzhoerman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de.wikipedia.org/wiki/Antonio_Damasio"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de.wikipedia.org/wiki/Aristoteles" TargetMode="External"/><Relationship Id="rId2" Type="http://schemas.openxmlformats.org/officeDocument/2006/relationships/hyperlink" Target="http://de.wikipedia.org/wiki/Scholastik" TargetMode="External"/><Relationship Id="rId1" Type="http://schemas.openxmlformats.org/officeDocument/2006/relationships/slideLayout" Target="../slideLayouts/slideLayout2.xml"/><Relationship Id="rId6" Type="http://schemas.openxmlformats.org/officeDocument/2006/relationships/hyperlink" Target="http://de.wikipedia.org/wiki/Gregory_Bateson" TargetMode="External"/><Relationship Id="rId5" Type="http://schemas.openxmlformats.org/officeDocument/2006/relationships/hyperlink" Target="http://de.wikipedia.org/wiki/Deduktion" TargetMode="External"/><Relationship Id="rId4" Type="http://schemas.openxmlformats.org/officeDocument/2006/relationships/hyperlink" Target="http://de.wikipedia.org/wiki/Syllogismu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e.wikipedia.org/wiki/Empirismus" TargetMode="External"/><Relationship Id="rId2" Type="http://schemas.openxmlformats.org/officeDocument/2006/relationships/hyperlink" Target="http://de.wikipedia.org/wiki/Rationalismu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de.wikipedia.org/wiki/Positivismus" TargetMode="External"/><Relationship Id="rId2" Type="http://schemas.openxmlformats.org/officeDocument/2006/relationships/hyperlink" Target="http://de.wikipedia.org/wiki/Idealismus_(Philosophi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de.wikipedia.org/wiki/Auguste_Comte" TargetMode="External"/><Relationship Id="rId2" Type="http://schemas.openxmlformats.org/officeDocument/2006/relationships/hyperlink" Target="http://de.wikipedia.org/wiki/Positivismu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de.wikipedia.org/wiki/Heinz_von_Foerster" TargetMode="External"/><Relationship Id="rId7" Type="http://schemas.openxmlformats.org/officeDocument/2006/relationships/hyperlink" Target="http://de.wikipedia.org/wiki/Demokrit" TargetMode="External"/><Relationship Id="rId2" Type="http://schemas.openxmlformats.org/officeDocument/2006/relationships/hyperlink" Target="http://de.wikipedia.org/wiki/Radikaler_Konstruktivismus" TargetMode="External"/><Relationship Id="rId1" Type="http://schemas.openxmlformats.org/officeDocument/2006/relationships/slideLayout" Target="../slideLayouts/slideLayout2.xml"/><Relationship Id="rId6" Type="http://schemas.openxmlformats.org/officeDocument/2006/relationships/hyperlink" Target="http://de.wikipedia.org/wiki/Gregory_Bateson" TargetMode="External"/><Relationship Id="rId5" Type="http://schemas.openxmlformats.org/officeDocument/2006/relationships/hyperlink" Target="http://de.wikipedia.org/wiki/Paul_Watzlawick" TargetMode="External"/><Relationship Id="rId4" Type="http://schemas.openxmlformats.org/officeDocument/2006/relationships/hyperlink" Target="http://de.wikipedia.org/wiki/Ernst_von_Glasersfel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e.wikipedia.org/wiki/Kant" TargetMode="External"/><Relationship Id="rId2" Type="http://schemas.openxmlformats.org/officeDocument/2006/relationships/hyperlink" Target="http://de.wikipedia.org/wiki/Radikaler_Konstruktivism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de.wikipedia.org/wiki/Descartes" TargetMode="External"/><Relationship Id="rId2" Type="http://schemas.openxmlformats.org/officeDocument/2006/relationships/hyperlink" Target="http://de.wikipedia.org/wiki/Kopernikanische_Wend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de.wikipedia.org/wiki/Karl_Poppe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de.wikipedia.org/wiki/Karl_Popp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de.wikipedia.org/wiki/Karl_Popper"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christoph.mettenheim.de/einstein-dynamik.pdf" TargetMode="External"/><Relationship Id="rId2" Type="http://schemas.openxmlformats.org/officeDocument/2006/relationships/hyperlink" Target="http://de.wikipedia.org/wiki/Einstein" TargetMode="External"/><Relationship Id="rId1" Type="http://schemas.openxmlformats.org/officeDocument/2006/relationships/slideLayout" Target="../slideLayouts/slideLayout2.xml"/><Relationship Id="rId5" Type="http://schemas.openxmlformats.org/officeDocument/2006/relationships/hyperlink" Target="http://www.ekkehard-friebe.de/buch.pdf" TargetMode="External"/><Relationship Id="rId4" Type="http://schemas.openxmlformats.org/officeDocument/2006/relationships/hyperlink" Target="http://www.christoph.mettenheim.de/einsteins_rechenfehler.pdf"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de.wikipedia.org/wiki/Paul_Feyeraben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de.wikipedia.org/wiki/Ethischer_Imperativ" TargetMode="External"/><Relationship Id="rId2" Type="http://schemas.openxmlformats.org/officeDocument/2006/relationships/hyperlink" Target="http://de.wikipedia.org/wiki/Heinz_von_Foerst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de.wikipedia.org/wiki/Emergenz" TargetMode="External"/><Relationship Id="rId2" Type="http://schemas.openxmlformats.org/officeDocument/2006/relationships/hyperlink" Target="http://de.wikipedia.org/wiki/Wittgenstei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amazon.de/Abschied-von-Weltformel-Neuerfindung-Physik/dp/3492047181/" TargetMode="External"/><Relationship Id="rId2" Type="http://schemas.openxmlformats.org/officeDocument/2006/relationships/hyperlink" Target="http://de.wikipedia.org/wiki/Robert_B._Laughlin" TargetMode="External"/><Relationship Id="rId1" Type="http://schemas.openxmlformats.org/officeDocument/2006/relationships/slideLayout" Target="../slideLayouts/slideLayout2.xml"/><Relationship Id="rId4" Type="http://schemas.openxmlformats.org/officeDocument/2006/relationships/hyperlink" Target="http://www.amazon.de/Halo-Effekt-Phil-Rosenzweig/dp/389749789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amazon.com/Smart-Communities-Citizens-Strategic-Thinking/dp/0787965162/" TargetMode="External"/><Relationship Id="rId2" Type="http://schemas.openxmlformats.org/officeDocument/2006/relationships/hyperlink" Target="http://www.amazon.com/Smart-Mobs-Next-Social-Revolution/dp/0738208612/" TargetMode="External"/><Relationship Id="rId1" Type="http://schemas.openxmlformats.org/officeDocument/2006/relationships/slideLayout" Target="../slideLayouts/slideLayout2.xml"/><Relationship Id="rId5" Type="http://schemas.openxmlformats.org/officeDocument/2006/relationships/hyperlink" Target="http://www.amazon.com/Wealth-Networks-Production-Transforms-Markets/dp/0300125771/" TargetMode="External"/><Relationship Id="rId4" Type="http://schemas.openxmlformats.org/officeDocument/2006/relationships/hyperlink" Target="http://www.amazon.de/Wikinomics-Die-Revolution-im-Netz/dp/344641219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amazon.com/exec/obidos/asin/0316346624/" TargetMode="External"/><Relationship Id="rId2" Type="http://schemas.openxmlformats.org/officeDocument/2006/relationships/hyperlink" Target="http://www.amazon.com/exec/obidos/asin/0316172324/" TargetMode="External"/><Relationship Id="rId1" Type="http://schemas.openxmlformats.org/officeDocument/2006/relationships/slideLayout" Target="../slideLayouts/slideLayout2.xml"/><Relationship Id="rId5" Type="http://schemas.openxmlformats.org/officeDocument/2006/relationships/hyperlink" Target="http://www.amazon.de/Bauchentscheidungen-Intelligenz-Unbewussten-Macht-Intuition/dp/3570009378/" TargetMode="External"/><Relationship Id="rId4" Type="http://schemas.openxmlformats.org/officeDocument/2006/relationships/hyperlink" Target="http://www.amazon.de/Bauch-Denken-hilft-Kraft-Intuition/dp/3100383028/"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aD3laxQL1Is" TargetMode="External"/><Relationship Id="rId2" Type="http://schemas.openxmlformats.org/officeDocument/2006/relationships/hyperlink" Target="http://www.amazon.de/Wissenschaftswahn-Warum-Materialismus-ausgedient-hat/dp/3426300605/"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aD3laxQL1Is" TargetMode="External"/><Relationship Id="rId2" Type="http://schemas.openxmlformats.org/officeDocument/2006/relationships/hyperlink" Target="http://www.amazon.de/Wissenschaftswahn-Warum-Materialismus-ausgedient-hat/dp/3426300605/"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logs.pm-magazin.de/openscience"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de.wikipedia.org/wiki/Theorie" TargetMode="External"/><Relationship Id="rId2" Type="http://schemas.openxmlformats.org/officeDocument/2006/relationships/hyperlink" Target="http://de.wikipedia.org/wiki/Hypothese"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de.wikipedia.org/wiki/Axiom" TargetMode="External"/><Relationship Id="rId2" Type="http://schemas.openxmlformats.org/officeDocument/2006/relationships/hyperlink" Target="http://de.wikipedia.org/wiki/Pr%C3%A4misse" TargetMode="External"/><Relationship Id="rId1" Type="http://schemas.openxmlformats.org/officeDocument/2006/relationships/slideLayout" Target="../slideLayouts/slideLayout2.xml"/><Relationship Id="rId4" Type="http://schemas.openxmlformats.org/officeDocument/2006/relationships/hyperlink" Target="http://www.heise.de/newsticker/Schneller-als-mit-Lichtgeschwindigkeit--/meldung/10767" TargetMode="External"/></Relationships>
</file>

<file path=ppt/slides/_rels/slide35.xml.rels><?xml version="1.0" encoding="UTF-8" standalone="yes"?>
<Relationships xmlns="http://schemas.openxmlformats.org/package/2006/relationships"><Relationship Id="rId2" Type="http://schemas.openxmlformats.org/officeDocument/2006/relationships/hyperlink" Target="http://de.wikipedia.org/wiki/Verifikatio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de.wikipedia.org/wiki/CAPM" TargetMode="External"/><Relationship Id="rId2" Type="http://schemas.openxmlformats.org/officeDocument/2006/relationships/hyperlink" Target="http://de.wikipedia.org/wiki/Falsifikation"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de.wikipedia.org/wiki/David_Hume" TargetMode="External"/><Relationship Id="rId2" Type="http://schemas.openxmlformats.org/officeDocument/2006/relationships/hyperlink" Target="http://de.wikipedia.org/wiki/Induktion_(Denken)" TargetMode="External"/><Relationship Id="rId1" Type="http://schemas.openxmlformats.org/officeDocument/2006/relationships/slideLayout" Target="../slideLayouts/slideLayout2.xml"/><Relationship Id="rId4" Type="http://schemas.openxmlformats.org/officeDocument/2006/relationships/hyperlink" Target="http://de.wikipedia.org/wiki/Deduktion" TargetMode="External"/></Relationships>
</file>

<file path=ppt/slides/_rels/slide38.xml.rels><?xml version="1.0" encoding="UTF-8" standalone="yes"?>
<Relationships xmlns="http://schemas.openxmlformats.org/package/2006/relationships"><Relationship Id="rId2" Type="http://schemas.openxmlformats.org/officeDocument/2006/relationships/hyperlink" Target="http://de.wikipedia.org/wiki/Zirkelschluss"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de.wikipedia.org/wiki/Tautologie_(Logi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de.wikipedia.org/wiki/Heraklit"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de.wikipedia.org/wiki/Kausalit%C3%A4t" TargetMode="External"/><Relationship Id="rId2" Type="http://schemas.openxmlformats.org/officeDocument/2006/relationships/hyperlink" Target="http://de.wikipedia.org/wiki/Korrelation" TargetMode="External"/><Relationship Id="rId1" Type="http://schemas.openxmlformats.org/officeDocument/2006/relationships/slideLayout" Target="../slideLayouts/slideLayout2.xml"/><Relationship Id="rId4" Type="http://schemas.openxmlformats.org/officeDocument/2006/relationships/hyperlink" Target="http://de.wikipedia.org/wiki/Post_hoc_ergo_propter_hoc"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www.amazon.de/Schein-Weisen-Irrt%C3%BCmer-Fehlurteile-t%C3%A4glichen/dp/3499614502/" TargetMode="External"/><Relationship Id="rId2" Type="http://schemas.openxmlformats.org/officeDocument/2006/relationships/hyperlink" Target="http://www.amazon.de/exec/obidos/asin/3499621967/" TargetMode="External"/><Relationship Id="rId1" Type="http://schemas.openxmlformats.org/officeDocument/2006/relationships/slideLayout" Target="../slideLayouts/slideLayout2.xml"/><Relationship Id="rId6" Type="http://schemas.openxmlformats.org/officeDocument/2006/relationships/hyperlink" Target="http://www.amazon.de/Mi%C3%9Flingens-Strategisches-Denken-komplexen-Situationen/dp/3499615789/" TargetMode="External"/><Relationship Id="rId5" Type="http://schemas.openxmlformats.org/officeDocument/2006/relationships/hyperlink" Target="http://www.amazon.de/Das-Einmaleins-Skepsis-richtigen-Risiken/dp/3833300418/" TargetMode="External"/><Relationship Id="rId4" Type="http://schemas.openxmlformats.org/officeDocument/2006/relationships/hyperlink" Target="http://www.amazon.de/Wahrscheinlichkeit-grenzender-Sicherheit-Logisches-Denken/dp/3499619024/"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hyperlink" Target="http://www.jocelyne-lopez.de/blog/" TargetMode="External"/><Relationship Id="rId3" Type="http://schemas.openxmlformats.org/officeDocument/2006/relationships/hyperlink" Target="http://www.bruno-groening-film.org/" TargetMode="External"/><Relationship Id="rId7" Type="http://schemas.openxmlformats.org/officeDocument/2006/relationships/hyperlink" Target="http://www.dpg-physik.de/dpg/organisation/fachlich/dd.html" TargetMode="External"/><Relationship Id="rId2" Type="http://schemas.openxmlformats.org/officeDocument/2006/relationships/hyperlink" Target="http://www.bruno-groening.org/" TargetMode="External"/><Relationship Id="rId1" Type="http://schemas.openxmlformats.org/officeDocument/2006/relationships/slideLayout" Target="../slideLayouts/slideLayout2.xml"/><Relationship Id="rId6" Type="http://schemas.openxmlformats.org/officeDocument/2006/relationships/hyperlink" Target="http://www.neundorf.de/" TargetMode="External"/><Relationship Id="rId5" Type="http://schemas.openxmlformats.org/officeDocument/2006/relationships/hyperlink" Target="http://www.ekkehard-friebe.de/" TargetMode="External"/><Relationship Id="rId4" Type="http://schemas.openxmlformats.org/officeDocument/2006/relationships/hyperlink" Target="http://www.christoph.mettenheim.d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de.wikipedia.org/wiki/Erkenntnistheorie" TargetMode="External"/><Relationship Id="rId2" Type="http://schemas.openxmlformats.org/officeDocument/2006/relationships/hyperlink" Target="http://de.wikipedia.org/wiki/Evolution%C3%A4re_Erkenntnistheori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hyperlink" Target="http://www.aegis.ch/neu/index.htm" TargetMode="External"/><Relationship Id="rId3" Type="http://schemas.openxmlformats.org/officeDocument/2006/relationships/hyperlink" Target="http://www.impfkritik.de/" TargetMode="External"/><Relationship Id="rId7" Type="http://schemas.openxmlformats.org/officeDocument/2006/relationships/hyperlink" Target="http://de.wikipedia.org/wiki/Gerhard_Buchwald" TargetMode="External"/><Relationship Id="rId2" Type="http://schemas.openxmlformats.org/officeDocument/2006/relationships/hyperlink" Target="http://www.impf-portal.de/literatur/buch.htm" TargetMode="External"/><Relationship Id="rId1" Type="http://schemas.openxmlformats.org/officeDocument/2006/relationships/slideLayout" Target="../slideLayouts/slideLayout2.xml"/><Relationship Id="rId6" Type="http://schemas.openxmlformats.org/officeDocument/2006/relationships/hyperlink" Target="http://www.impf-report.de/referentenschulung.htm" TargetMode="External"/><Relationship Id="rId5" Type="http://schemas.openxmlformats.org/officeDocument/2006/relationships/hyperlink" Target="http://www.nlnv.de/front_content.php" TargetMode="External"/><Relationship Id="rId10" Type="http://schemas.openxmlformats.org/officeDocument/2006/relationships/hyperlink" Target="http://video.google.com/videoplay?docid=-1939176342201582669&amp;hl=de" TargetMode="External"/><Relationship Id="rId4" Type="http://schemas.openxmlformats.org/officeDocument/2006/relationships/hyperlink" Target="http://www.whale.to/a/petek-dimmer.html" TargetMode="External"/><Relationship Id="rId9" Type="http://schemas.openxmlformats.org/officeDocument/2006/relationships/hyperlink" Target="http://www.vaccsecure.com/"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video.google.de/videoplay?docid=8902110659306746348&amp;q=&amp;hl=de" TargetMode="External"/><Relationship Id="rId3" Type="http://schemas.openxmlformats.org/officeDocument/2006/relationships/hyperlink" Target="http://www.starchildproject.com/" TargetMode="External"/><Relationship Id="rId7" Type="http://schemas.openxmlformats.org/officeDocument/2006/relationships/hyperlink" Target="http://video.google.com/videoplay?docid=-6247785758902825364&amp;hl=de" TargetMode="External"/><Relationship Id="rId2" Type="http://schemas.openxmlformats.org/officeDocument/2006/relationships/hyperlink" Target="http://www.bleep.de/" TargetMode="External"/><Relationship Id="rId1" Type="http://schemas.openxmlformats.org/officeDocument/2006/relationships/slideLayout" Target="../slideLayouts/slideLayout2.xml"/><Relationship Id="rId6" Type="http://schemas.openxmlformats.org/officeDocument/2006/relationships/hyperlink" Target="http://www.nuoviso.de/filmeDetail_delegation.htm" TargetMode="External"/><Relationship Id="rId11" Type="http://schemas.openxmlformats.org/officeDocument/2006/relationships/hyperlink" Target="http://video.google.com/videoplay?docid=-4874021874692419311&amp;hl=de" TargetMode="External"/><Relationship Id="rId5" Type="http://schemas.openxmlformats.org/officeDocument/2006/relationships/hyperlink" Target="http://www.nuoviso.de/filmeDetail_disclosureProject.htm" TargetMode="External"/><Relationship Id="rId10" Type="http://schemas.openxmlformats.org/officeDocument/2006/relationships/hyperlink" Target="http://flatrock.org.nz/topics/science/is_the_brain_really_necessary.htm" TargetMode="External"/><Relationship Id="rId4" Type="http://schemas.openxmlformats.org/officeDocument/2006/relationships/hyperlink" Target="http://www.nuoviso.de/filmeDetail_ufokonferenz.htm" TargetMode="External"/><Relationship Id="rId9" Type="http://schemas.openxmlformats.org/officeDocument/2006/relationships/hyperlink" Target="http://www.realityseeds.com/2006/12/21/is-the-brain-really-necessary/"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video.google.de/videoplay?docid=6433985877267580603" TargetMode="External"/><Relationship Id="rId2" Type="http://schemas.openxmlformats.org/officeDocument/2006/relationships/hyperlink" Target="http://www.youtube.com/watch?v=9BrLrwbkQWQ" TargetMode="External"/><Relationship Id="rId1" Type="http://schemas.openxmlformats.org/officeDocument/2006/relationships/slideLayout" Target="../slideLayouts/slideLayout2.xml"/><Relationship Id="rId4" Type="http://schemas.openxmlformats.org/officeDocument/2006/relationships/hyperlink" Target="http://www.amazon.de/Eigentums%C3%B6konomik-Gunnar-Heinsohn/dp/3895185345/" TargetMode="External"/></Relationships>
</file>

<file path=ppt/slides/_rels/slide56.xml.rels><?xml version="1.0" encoding="UTF-8" standalone="yes"?>
<Relationships xmlns="http://schemas.openxmlformats.org/package/2006/relationships"><Relationship Id="rId8" Type="http://schemas.openxmlformats.org/officeDocument/2006/relationships/hyperlink" Target="http://www.chiemgauer.info/" TargetMode="External"/><Relationship Id="rId13" Type="http://schemas.openxmlformats.org/officeDocument/2006/relationships/hyperlink" Target="http://www.margritkennedy.de/index.php?lang=DE" TargetMode="External"/><Relationship Id="rId3" Type="http://schemas.openxmlformats.org/officeDocument/2006/relationships/hyperlink" Target="http://www.regionalgeldportal.de/" TargetMode="External"/><Relationship Id="rId7" Type="http://schemas.openxmlformats.org/officeDocument/2006/relationships/hyperlink" Target="http://www.rheingoldregio.de/" TargetMode="External"/><Relationship Id="rId12" Type="http://schemas.openxmlformats.org/officeDocument/2006/relationships/hyperlink" Target="http://de.wikipedia.org/wiki/Bernard_A._Lietaer" TargetMode="External"/><Relationship Id="rId2" Type="http://schemas.openxmlformats.org/officeDocument/2006/relationships/hyperlink" Target="http://www.regiogeld.de/" TargetMode="External"/><Relationship Id="rId1" Type="http://schemas.openxmlformats.org/officeDocument/2006/relationships/slideLayout" Target="../slideLayouts/slideLayout2.xml"/><Relationship Id="rId6" Type="http://schemas.openxmlformats.org/officeDocument/2006/relationships/hyperlink" Target="http://de.wikipedia.org/wiki/Silvio_Gesell" TargetMode="External"/><Relationship Id="rId11" Type="http://schemas.openxmlformats.org/officeDocument/2006/relationships/hyperlink" Target="http://www.complementarycurrency.org/" TargetMode="External"/><Relationship Id="rId5" Type="http://schemas.openxmlformats.org/officeDocument/2006/relationships/hyperlink" Target="http://de.wikipedia.org/wiki/Freigeld" TargetMode="External"/><Relationship Id="rId10" Type="http://schemas.openxmlformats.org/officeDocument/2006/relationships/hyperlink" Target="http://www.reinventingmoney.com/" TargetMode="External"/><Relationship Id="rId4" Type="http://schemas.openxmlformats.org/officeDocument/2006/relationships/hyperlink" Target="http://www.regionales-wirtschaften.de/index.php?id=16,29,0,0,1,0" TargetMode="External"/><Relationship Id="rId9" Type="http://schemas.openxmlformats.org/officeDocument/2006/relationships/hyperlink" Target="http://www.waldviertler-regional.at/"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www.grundeinkommen.tv/blog/" TargetMode="External"/><Relationship Id="rId2" Type="http://schemas.openxmlformats.org/officeDocument/2006/relationships/hyperlink" Target="http://www.amazon.de/Einkommen-f%C3%BCr-alle-bedingungslosen-Grundeinkommen/dp/3462037757/"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8" Type="http://schemas.openxmlformats.org/officeDocument/2006/relationships/hyperlink" Target="http://www.nuoviso.de/filmeDetail_america.htm" TargetMode="External"/><Relationship Id="rId3" Type="http://schemas.openxmlformats.org/officeDocument/2006/relationships/hyperlink" Target="http://video.google.com/videoplay?docid=-3261977389887860322&amp;hl=de" TargetMode="External"/><Relationship Id="rId7" Type="http://schemas.openxmlformats.org/officeDocument/2006/relationships/hyperlink" Target="http://www.thecorporation.com/" TargetMode="External"/><Relationship Id="rId2" Type="http://schemas.openxmlformats.org/officeDocument/2006/relationships/hyperlink" Target="http://video.google.com/videoplay?docid=-8953439635258137988&amp;hl=de" TargetMode="External"/><Relationship Id="rId1" Type="http://schemas.openxmlformats.org/officeDocument/2006/relationships/slideLayout" Target="../slideLayouts/slideLayout2.xml"/><Relationship Id="rId6" Type="http://schemas.openxmlformats.org/officeDocument/2006/relationships/hyperlink" Target="http://www.nuoviso.de/filmeDetail_corporation1.htm" TargetMode="External"/><Relationship Id="rId5" Type="http://schemas.openxmlformats.org/officeDocument/2006/relationships/hyperlink" Target="http://www.johnperkins.org/" TargetMode="External"/><Relationship Id="rId4" Type="http://schemas.openxmlformats.org/officeDocument/2006/relationships/hyperlink" Target="http://www.amazon.de/Manager-statt-MBAs-kritische-Analyse/dp/3593376814/" TargetMode="External"/></Relationships>
</file>

<file path=ppt/slides/_rels/slide59.xml.rels><?xml version="1.0" encoding="UTF-8" standalone="yes"?>
<Relationships xmlns="http://schemas.openxmlformats.org/package/2006/relationships"><Relationship Id="rId3" Type="http://schemas.openxmlformats.org/officeDocument/2006/relationships/hyperlink" Target="http://www.rebol.com/" TargetMode="External"/><Relationship Id="rId2" Type="http://schemas.openxmlformats.org/officeDocument/2006/relationships/hyperlink" Target="http://www.attac.a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de.wikipedia.org/wiki/Mythos" TargetMode="External"/><Relationship Id="rId2" Type="http://schemas.openxmlformats.org/officeDocument/2006/relationships/hyperlink" Target="https://www.youtube.com/watch?v=FGp9dP0lO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de.wikipedia.org/wiki/Relig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e.wikipedia.org/wiki/Philosophi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24200" y="228600"/>
            <a:ext cx="6019800" cy="1400200"/>
          </a:xfrm>
        </p:spPr>
        <p:txBody>
          <a:bodyPr/>
          <a:lstStyle/>
          <a:p>
            <a:r>
              <a:rPr lang="de-AT" altLang="de-DE" dirty="0"/>
              <a:t>Vortrag im Rahmen der LV </a:t>
            </a:r>
            <a:r>
              <a:rPr lang="de-AT" altLang="de-DE" dirty="0" smtClean="0"/>
              <a:t>„Wirtschaftskrisen aus der Sicht</a:t>
            </a:r>
            <a:br>
              <a:rPr lang="de-AT" altLang="de-DE" dirty="0" smtClean="0"/>
            </a:br>
            <a:r>
              <a:rPr lang="de-AT" altLang="de-DE" dirty="0" smtClean="0"/>
              <a:t>des Rechnungswesens“ </a:t>
            </a:r>
            <a:r>
              <a:rPr lang="de-AT" altLang="de-DE" dirty="0"/>
              <a:t/>
            </a:r>
            <a:br>
              <a:rPr lang="de-AT" altLang="de-DE" dirty="0"/>
            </a:br>
            <a:endParaRPr lang="de-AT" altLang="de-DE" dirty="0"/>
          </a:p>
        </p:txBody>
      </p:sp>
      <p:sp>
        <p:nvSpPr>
          <p:cNvPr id="2051" name="Rectangle 3"/>
          <p:cNvSpPr>
            <a:spLocks noGrp="1" noChangeArrowheads="1"/>
          </p:cNvSpPr>
          <p:nvPr>
            <p:ph type="subTitle" idx="1"/>
          </p:nvPr>
        </p:nvSpPr>
        <p:spPr/>
        <p:txBody>
          <a:bodyPr/>
          <a:lstStyle/>
          <a:p>
            <a:pPr>
              <a:lnSpc>
                <a:spcPct val="90000"/>
              </a:lnSpc>
            </a:pPr>
            <a:endParaRPr lang="de-AT" altLang="de-DE" dirty="0"/>
          </a:p>
          <a:p>
            <a:pPr>
              <a:lnSpc>
                <a:spcPct val="90000"/>
              </a:lnSpc>
            </a:pPr>
            <a:endParaRPr lang="de-AT" altLang="de-DE" dirty="0"/>
          </a:p>
          <a:p>
            <a:pPr>
              <a:lnSpc>
                <a:spcPct val="90000"/>
              </a:lnSpc>
            </a:pPr>
            <a:endParaRPr lang="de-AT" altLang="de-DE" dirty="0"/>
          </a:p>
          <a:p>
            <a:pPr>
              <a:lnSpc>
                <a:spcPct val="90000"/>
              </a:lnSpc>
            </a:pPr>
            <a:r>
              <a:rPr lang="de-AT" altLang="de-DE" dirty="0" smtClean="0"/>
              <a:t>Exkurs zur </a:t>
            </a:r>
            <a:endParaRPr lang="de-AT" altLang="de-DE" dirty="0"/>
          </a:p>
          <a:p>
            <a:pPr>
              <a:lnSpc>
                <a:spcPct val="90000"/>
              </a:lnSpc>
            </a:pPr>
            <a:r>
              <a:rPr lang="de-AT" altLang="de-DE" sz="3200" dirty="0"/>
              <a:t>Wissenschaftstheorie</a:t>
            </a:r>
          </a:p>
          <a:p>
            <a:pPr>
              <a:lnSpc>
                <a:spcPct val="90000"/>
              </a:lnSpc>
            </a:pPr>
            <a:r>
              <a:rPr lang="de-AT" altLang="de-DE" dirty="0" smtClean="0"/>
              <a:t>Teil 1a</a:t>
            </a:r>
          </a:p>
          <a:p>
            <a:pPr>
              <a:lnSpc>
                <a:spcPct val="90000"/>
              </a:lnSpc>
            </a:pPr>
            <a:endParaRPr lang="de-AT" altLang="de-DE" dirty="0"/>
          </a:p>
          <a:p>
            <a:pPr>
              <a:lnSpc>
                <a:spcPct val="90000"/>
              </a:lnSpc>
            </a:pPr>
            <a:r>
              <a:rPr lang="de-AT" altLang="de-DE" dirty="0" err="1"/>
              <a:t>ao.Univ</a:t>
            </a:r>
            <a:r>
              <a:rPr lang="de-AT" altLang="de-DE" dirty="0" smtClean="0"/>
              <a:t>.-Prof</a:t>
            </a:r>
            <a:r>
              <a:rPr lang="de-AT" altLang="de-DE" dirty="0"/>
              <a:t>. Dr. Franz Hörmann</a:t>
            </a:r>
          </a:p>
          <a:p>
            <a:pPr>
              <a:lnSpc>
                <a:spcPct val="90000"/>
              </a:lnSpc>
            </a:pPr>
            <a:r>
              <a:rPr lang="de-AT" altLang="de-DE" dirty="0">
                <a:hlinkClick r:id="rId2"/>
              </a:rPr>
              <a:t>http://www.franzhoermann.com</a:t>
            </a:r>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5779" name="Rectangle 3"/>
          <p:cNvSpPr>
            <a:spLocks noGrp="1" noChangeArrowheads="1"/>
          </p:cNvSpPr>
          <p:nvPr>
            <p:ph type="body" idx="1"/>
          </p:nvPr>
        </p:nvSpPr>
        <p:spPr/>
        <p:txBody>
          <a:bodyPr/>
          <a:lstStyle/>
          <a:p>
            <a:r>
              <a:rPr lang="de-AT" altLang="de-DE"/>
              <a:t>Wissen, Glaube und Gefühl</a:t>
            </a:r>
          </a:p>
          <a:p>
            <a:pPr lvl="1"/>
            <a:r>
              <a:rPr lang="de-AT" altLang="de-DE"/>
              <a:t>alle drei bestimmen menschliches Handeln</a:t>
            </a:r>
          </a:p>
          <a:p>
            <a:pPr lvl="1"/>
            <a:r>
              <a:rPr lang="de-AT" altLang="de-DE"/>
              <a:t>Wissen, Glaube = Singular</a:t>
            </a:r>
          </a:p>
          <a:p>
            <a:pPr lvl="1"/>
            <a:r>
              <a:rPr lang="de-AT" altLang="de-DE"/>
              <a:t>Gefühle </a:t>
            </a:r>
            <a:r>
              <a:rPr lang="de-AT" altLang="de-DE">
                <a:sym typeface="Wingdings" pitchFamily="2" charset="2"/>
              </a:rPr>
              <a:t> auch im Plural denkbar</a:t>
            </a:r>
          </a:p>
          <a:p>
            <a:pPr lvl="1"/>
            <a:r>
              <a:rPr lang="de-AT" altLang="de-DE">
                <a:sym typeface="Wingdings" pitchFamily="2" charset="2"/>
              </a:rPr>
              <a:t> es kann immer nur eine Art von Wissen geben (das „wahre“ Wissen)</a:t>
            </a:r>
          </a:p>
          <a:p>
            <a:pPr lvl="1"/>
            <a:r>
              <a:rPr lang="de-AT" altLang="de-DE">
                <a:sym typeface="Wingdings" pitchFamily="2" charset="2"/>
                <a:hlinkClick r:id="rId2"/>
              </a:rPr>
              <a:t>Antonio R. Damasio</a:t>
            </a:r>
            <a:r>
              <a:rPr lang="de-AT" altLang="de-DE">
                <a:sym typeface="Wingdings" pitchFamily="2" charset="2"/>
              </a:rPr>
              <a:t>: Descartes Irrtum</a:t>
            </a:r>
          </a:p>
          <a:p>
            <a:pPr lvl="2"/>
            <a:r>
              <a:rPr lang="de-AT" altLang="de-DE"/>
              <a:t>Jede menschliche Entscheidung wird emotional (= unbewußt!) getroffen!</a:t>
            </a:r>
          </a:p>
          <a:p>
            <a:pPr lvl="2"/>
            <a:r>
              <a:rPr lang="de-AT" altLang="de-DE">
                <a:sym typeface="Wingdings" pitchFamily="2" charset="2"/>
              </a:rPr>
              <a:t> Mathematische Entscheidungstheorie??!!</a:t>
            </a:r>
          </a:p>
          <a:p>
            <a:pPr lvl="2"/>
            <a:endParaRPr lang="de-AT" altLang="de-DE"/>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de-AT" altLang="de-DE"/>
              <a:t>Wissenschaftstheorie</a:t>
            </a:r>
          </a:p>
        </p:txBody>
      </p:sp>
      <p:sp>
        <p:nvSpPr>
          <p:cNvPr id="76803" name="Rectangle 3"/>
          <p:cNvSpPr>
            <a:spLocks noGrp="1" noChangeArrowheads="1"/>
          </p:cNvSpPr>
          <p:nvPr>
            <p:ph type="body" idx="1"/>
          </p:nvPr>
        </p:nvSpPr>
        <p:spPr/>
        <p:txBody>
          <a:bodyPr/>
          <a:lstStyle/>
          <a:p>
            <a:pPr>
              <a:lnSpc>
                <a:spcPct val="90000"/>
              </a:lnSpc>
            </a:pPr>
            <a:r>
              <a:rPr lang="de-AT" altLang="de-DE">
                <a:hlinkClick r:id="rId2"/>
              </a:rPr>
              <a:t>Scholastik</a:t>
            </a:r>
            <a:r>
              <a:rPr lang="de-AT" altLang="de-DE"/>
              <a:t>:</a:t>
            </a:r>
          </a:p>
          <a:p>
            <a:pPr lvl="1">
              <a:lnSpc>
                <a:spcPct val="90000"/>
              </a:lnSpc>
            </a:pPr>
            <a:r>
              <a:rPr lang="de-AT" altLang="de-DE"/>
              <a:t>Mittelalterliche lateinische Diskutierkunst</a:t>
            </a:r>
          </a:p>
          <a:p>
            <a:pPr lvl="1">
              <a:lnSpc>
                <a:spcPct val="90000"/>
              </a:lnSpc>
            </a:pPr>
            <a:r>
              <a:rPr lang="de-AT" altLang="de-DE"/>
              <a:t>Weiterentwicklung der Dialektik von </a:t>
            </a:r>
            <a:r>
              <a:rPr lang="de-AT" altLang="de-DE">
                <a:hlinkClick r:id="rId3"/>
              </a:rPr>
              <a:t>Aristoteles</a:t>
            </a:r>
            <a:endParaRPr lang="de-AT" altLang="de-DE"/>
          </a:p>
          <a:p>
            <a:pPr lvl="2">
              <a:lnSpc>
                <a:spcPct val="90000"/>
              </a:lnSpc>
            </a:pPr>
            <a:r>
              <a:rPr lang="de-AT" altLang="de-DE">
                <a:hlinkClick r:id="rId4"/>
              </a:rPr>
              <a:t>Syllogismus</a:t>
            </a:r>
            <a:r>
              <a:rPr lang="de-AT" altLang="de-DE"/>
              <a:t> (</a:t>
            </a:r>
            <a:r>
              <a:rPr lang="de-AT" altLang="de-DE">
                <a:hlinkClick r:id="rId5"/>
              </a:rPr>
              <a:t>Deduktion</a:t>
            </a:r>
            <a:r>
              <a:rPr lang="de-AT" altLang="de-DE"/>
              <a:t>):</a:t>
            </a:r>
          </a:p>
          <a:p>
            <a:pPr lvl="3">
              <a:lnSpc>
                <a:spcPct val="90000"/>
              </a:lnSpc>
            </a:pPr>
            <a:r>
              <a:rPr lang="de-AT" altLang="de-DE"/>
              <a:t>Alle Menschen sind sterblich</a:t>
            </a:r>
          </a:p>
          <a:p>
            <a:pPr lvl="3">
              <a:lnSpc>
                <a:spcPct val="90000"/>
              </a:lnSpc>
            </a:pPr>
            <a:r>
              <a:rPr lang="de-AT" altLang="de-DE"/>
              <a:t>Aristoteles ist ein Mensch</a:t>
            </a:r>
          </a:p>
          <a:p>
            <a:pPr lvl="3">
              <a:lnSpc>
                <a:spcPct val="90000"/>
              </a:lnSpc>
            </a:pPr>
            <a:r>
              <a:rPr lang="de-AT" altLang="de-DE">
                <a:sym typeface="Wingdings" pitchFamily="2" charset="2"/>
              </a:rPr>
              <a:t> Aristoteles ist sterblich</a:t>
            </a:r>
          </a:p>
          <a:p>
            <a:pPr lvl="2">
              <a:lnSpc>
                <a:spcPct val="90000"/>
              </a:lnSpc>
            </a:pPr>
            <a:r>
              <a:rPr lang="de-AT" altLang="de-DE">
                <a:hlinkClick r:id="rId6"/>
              </a:rPr>
              <a:t>Gregory Bateson</a:t>
            </a:r>
            <a:r>
              <a:rPr lang="de-AT" altLang="de-DE"/>
              <a:t> (Konstruktivist):</a:t>
            </a:r>
          </a:p>
          <a:p>
            <a:pPr lvl="3">
              <a:lnSpc>
                <a:spcPct val="90000"/>
              </a:lnSpc>
            </a:pPr>
            <a:r>
              <a:rPr lang="de-AT" altLang="de-DE"/>
              <a:t>Gras ist sterblich</a:t>
            </a:r>
          </a:p>
          <a:p>
            <a:pPr lvl="3">
              <a:lnSpc>
                <a:spcPct val="90000"/>
              </a:lnSpc>
            </a:pPr>
            <a:r>
              <a:rPr lang="de-AT" altLang="de-DE"/>
              <a:t>Menschen sind sterblich</a:t>
            </a:r>
          </a:p>
          <a:p>
            <a:pPr lvl="3">
              <a:lnSpc>
                <a:spcPct val="90000"/>
              </a:lnSpc>
            </a:pPr>
            <a:r>
              <a:rPr lang="de-AT" altLang="de-DE">
                <a:sym typeface="Wingdings" pitchFamily="2" charset="2"/>
              </a:rPr>
              <a:t> </a:t>
            </a:r>
            <a:r>
              <a:rPr lang="de-AT" altLang="de-DE">
                <a:sym typeface="Wingdings" pitchFamily="2" charset="2"/>
                <a:hlinkClick r:id="rId6"/>
              </a:rPr>
              <a:t>Menschen sind Gras</a:t>
            </a:r>
            <a:endParaRPr lang="de-AT" altLang="de-DE">
              <a:sym typeface="Wingdings" pitchFamily="2" charset="2"/>
            </a:endParaRPr>
          </a:p>
          <a:p>
            <a:pPr lvl="2">
              <a:lnSpc>
                <a:spcPct val="90000"/>
              </a:lnSpc>
            </a:pPr>
            <a:r>
              <a:rPr lang="de-AT" altLang="de-DE">
                <a:sym typeface="Wingdings" pitchFamily="2" charset="2"/>
              </a:rPr>
              <a:t> Korrektheit der Schlüsse hängt nicht nur von der Syntax ab!</a:t>
            </a:r>
            <a:endParaRPr lang="de-AT" altLang="de-DE"/>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de-AT" altLang="de-DE"/>
              <a:t>Wissenschaftstheorie</a:t>
            </a:r>
          </a:p>
        </p:txBody>
      </p:sp>
      <p:sp>
        <p:nvSpPr>
          <p:cNvPr id="77827" name="Rectangle 3"/>
          <p:cNvSpPr>
            <a:spLocks noGrp="1" noChangeArrowheads="1"/>
          </p:cNvSpPr>
          <p:nvPr>
            <p:ph type="body" idx="1"/>
          </p:nvPr>
        </p:nvSpPr>
        <p:spPr/>
        <p:txBody>
          <a:bodyPr/>
          <a:lstStyle/>
          <a:p>
            <a:pPr>
              <a:lnSpc>
                <a:spcPct val="90000"/>
              </a:lnSpc>
            </a:pPr>
            <a:r>
              <a:rPr lang="de-AT" altLang="de-DE">
                <a:hlinkClick r:id="rId2"/>
              </a:rPr>
              <a:t>Rationalismus</a:t>
            </a:r>
            <a:r>
              <a:rPr lang="de-AT" altLang="de-DE"/>
              <a:t>:</a:t>
            </a:r>
          </a:p>
          <a:p>
            <a:pPr lvl="1">
              <a:lnSpc>
                <a:spcPct val="90000"/>
              </a:lnSpc>
            </a:pPr>
            <a:r>
              <a:rPr lang="de-AT" altLang="de-DE"/>
              <a:t>Im Mittelpunkt steht die vernünftige Welterklärung (Ratio)</a:t>
            </a:r>
          </a:p>
          <a:p>
            <a:pPr lvl="1">
              <a:lnSpc>
                <a:spcPct val="90000"/>
              </a:lnSpc>
              <a:buFont typeface="Wingdings" pitchFamily="2" charset="2"/>
              <a:buNone/>
            </a:pPr>
            <a:endParaRPr lang="de-AT" altLang="de-DE"/>
          </a:p>
          <a:p>
            <a:pPr>
              <a:lnSpc>
                <a:spcPct val="90000"/>
              </a:lnSpc>
            </a:pPr>
            <a:r>
              <a:rPr lang="de-AT" altLang="de-DE">
                <a:hlinkClick r:id="rId3"/>
              </a:rPr>
              <a:t>Empirismus</a:t>
            </a:r>
            <a:r>
              <a:rPr lang="de-AT" altLang="de-DE"/>
              <a:t>:</a:t>
            </a:r>
          </a:p>
          <a:p>
            <a:pPr lvl="1">
              <a:lnSpc>
                <a:spcPct val="90000"/>
              </a:lnSpc>
            </a:pPr>
            <a:r>
              <a:rPr lang="de-AT" altLang="de-DE"/>
              <a:t>Im Mittelpunkt steht die sinnliche Wahrnehmung (Empirie)</a:t>
            </a:r>
          </a:p>
          <a:p>
            <a:pPr lvl="1">
              <a:lnSpc>
                <a:spcPct val="90000"/>
              </a:lnSpc>
            </a:pPr>
            <a:endParaRPr lang="de-AT" altLang="de-DE"/>
          </a:p>
          <a:p>
            <a:pPr>
              <a:lnSpc>
                <a:spcPct val="90000"/>
              </a:lnSpc>
            </a:pPr>
            <a:r>
              <a:rPr lang="de-AT" altLang="de-DE"/>
              <a:t>Aber: Rationalisten akzeptieren auch empirische Fakten und Empiristen auch vernünftige Begründungen</a:t>
            </a:r>
          </a:p>
          <a:p>
            <a:pPr>
              <a:lnSpc>
                <a:spcPct val="90000"/>
              </a:lnSpc>
            </a:pPr>
            <a:endParaRPr lang="de-AT" altLang="de-DE"/>
          </a:p>
          <a:p>
            <a:pPr>
              <a:lnSpc>
                <a:spcPct val="90000"/>
              </a:lnSpc>
            </a:pPr>
            <a:r>
              <a:rPr lang="de-AT" altLang="de-DE"/>
              <a:t>Jedoch: Was ist Vernunft?</a:t>
            </a:r>
          </a:p>
          <a:p>
            <a:pPr>
              <a:lnSpc>
                <a:spcPct val="90000"/>
              </a:lnSpc>
            </a:pPr>
            <a:r>
              <a:rPr lang="de-AT" altLang="de-DE"/>
              <a:t>Und: Wie kommen die Modelle zustande, die empirisch überprüft werden?</a:t>
            </a: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de-AT" altLang="de-DE"/>
              <a:t>Wissenschaftstheorie</a:t>
            </a:r>
          </a:p>
        </p:txBody>
      </p:sp>
      <p:sp>
        <p:nvSpPr>
          <p:cNvPr id="78851" name="Rectangle 3"/>
          <p:cNvSpPr>
            <a:spLocks noGrp="1" noChangeArrowheads="1"/>
          </p:cNvSpPr>
          <p:nvPr>
            <p:ph type="body" idx="1"/>
          </p:nvPr>
        </p:nvSpPr>
        <p:spPr/>
        <p:txBody>
          <a:bodyPr/>
          <a:lstStyle/>
          <a:p>
            <a:r>
              <a:rPr lang="de-AT" altLang="de-DE">
                <a:hlinkClick r:id="rId2"/>
              </a:rPr>
              <a:t>Idealismus</a:t>
            </a:r>
            <a:r>
              <a:rPr lang="de-AT" altLang="de-DE"/>
              <a:t>:</a:t>
            </a:r>
          </a:p>
          <a:p>
            <a:pPr lvl="1"/>
            <a:r>
              <a:rPr lang="de-AT" altLang="de-DE"/>
              <a:t>Betrachtet die Ideen als Wirklichkeit, Materie nur als eine Erscheinungsform der Ideen</a:t>
            </a:r>
          </a:p>
          <a:p>
            <a:pPr lvl="1"/>
            <a:r>
              <a:rPr lang="de-AT" altLang="de-DE">
                <a:sym typeface="Wingdings" pitchFamily="2" charset="2"/>
              </a:rPr>
              <a:t> </a:t>
            </a:r>
            <a:r>
              <a:rPr lang="de-AT" altLang="de-DE"/>
              <a:t>Was sind Ideen? Wirkprinzipien oder Klassifikationen? Beides sind menschliche Konstruktionen!</a:t>
            </a:r>
          </a:p>
          <a:p>
            <a:pPr lvl="1"/>
            <a:endParaRPr lang="de-AT" altLang="de-DE"/>
          </a:p>
          <a:p>
            <a:r>
              <a:rPr lang="de-AT" altLang="de-DE">
                <a:hlinkClick r:id="rId3"/>
              </a:rPr>
              <a:t>Positivismus</a:t>
            </a:r>
            <a:r>
              <a:rPr lang="de-AT" altLang="de-DE"/>
              <a:t>:</a:t>
            </a:r>
          </a:p>
          <a:p>
            <a:pPr lvl="1"/>
            <a:r>
              <a:rPr lang="de-AT" altLang="de-DE"/>
              <a:t>Akzeptiert wird nur, wofür „positive Befunde“ vorliegen </a:t>
            </a:r>
            <a:r>
              <a:rPr lang="de-AT" altLang="de-DE">
                <a:sym typeface="Wingdings" pitchFamily="2" charset="2"/>
              </a:rPr>
              <a:t> was ist ein „positiver Befund“ und wie kommt er zustande? (er wird natürlich konstruiert!)</a:t>
            </a:r>
            <a:endParaRPr lang="de-AT" altLang="de-DE"/>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de-AT" altLang="de-DE"/>
              <a:t>Wissenschaftstheorie</a:t>
            </a:r>
          </a:p>
        </p:txBody>
      </p:sp>
      <p:sp>
        <p:nvSpPr>
          <p:cNvPr id="79875" name="Rectangle 3"/>
          <p:cNvSpPr>
            <a:spLocks noGrp="1" noChangeArrowheads="1"/>
          </p:cNvSpPr>
          <p:nvPr>
            <p:ph type="body" idx="1"/>
          </p:nvPr>
        </p:nvSpPr>
        <p:spPr/>
        <p:txBody>
          <a:bodyPr/>
          <a:lstStyle/>
          <a:p>
            <a:r>
              <a:rPr lang="de-AT" altLang="de-DE"/>
              <a:t>Organisierter </a:t>
            </a:r>
            <a:r>
              <a:rPr lang="de-AT" altLang="de-DE">
                <a:hlinkClick r:id="rId2"/>
              </a:rPr>
              <a:t>Positivismus</a:t>
            </a:r>
            <a:r>
              <a:rPr lang="de-AT" altLang="de-DE"/>
              <a:t> (</a:t>
            </a:r>
            <a:r>
              <a:rPr lang="de-AT" altLang="de-DE">
                <a:hlinkClick r:id="rId3"/>
              </a:rPr>
              <a:t>Auguste Comte</a:t>
            </a:r>
            <a:r>
              <a:rPr lang="de-AT" altLang="de-DE"/>
              <a:t>):</a:t>
            </a:r>
          </a:p>
          <a:p>
            <a:pPr lvl="1"/>
            <a:r>
              <a:rPr lang="de-AT" altLang="de-DE"/>
              <a:t>Wurde zur Ersatzreligion („Ordem e Progresso“ in Brasiliens Flagge)</a:t>
            </a:r>
          </a:p>
          <a:p>
            <a:pPr lvl="1"/>
            <a:r>
              <a:rPr lang="de-AT" altLang="de-DE"/>
              <a:t>… ist die naive Sichtweise der heutigen westlichen Eliten – „ich glaube, was ich sehe“</a:t>
            </a:r>
          </a:p>
          <a:p>
            <a:pPr lvl="1"/>
            <a:endParaRPr lang="de-AT" altLang="de-DE"/>
          </a:p>
        </p:txBody>
      </p:sp>
      <p:pic>
        <p:nvPicPr>
          <p:cNvPr id="79876" name="Picture 4"/>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27313" y="3429000"/>
            <a:ext cx="3744912" cy="2620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de-AT" altLang="de-DE"/>
              <a:t>Wissenschaftstheorie</a:t>
            </a:r>
          </a:p>
        </p:txBody>
      </p:sp>
      <p:sp>
        <p:nvSpPr>
          <p:cNvPr id="80899" name="Rectangle 3"/>
          <p:cNvSpPr>
            <a:spLocks noGrp="1" noChangeArrowheads="1"/>
          </p:cNvSpPr>
          <p:nvPr>
            <p:ph type="body" idx="1"/>
          </p:nvPr>
        </p:nvSpPr>
        <p:spPr/>
        <p:txBody>
          <a:bodyPr/>
          <a:lstStyle/>
          <a:p>
            <a:pPr>
              <a:lnSpc>
                <a:spcPct val="90000"/>
              </a:lnSpc>
            </a:pPr>
            <a:r>
              <a:rPr lang="de-AT" altLang="de-DE">
                <a:hlinkClick r:id="rId2"/>
              </a:rPr>
              <a:t>Radikaler Konstruktivismus</a:t>
            </a:r>
            <a:r>
              <a:rPr lang="de-AT" altLang="de-DE"/>
              <a:t>:</a:t>
            </a:r>
          </a:p>
          <a:p>
            <a:pPr lvl="1">
              <a:lnSpc>
                <a:spcPct val="90000"/>
              </a:lnSpc>
            </a:pPr>
            <a:r>
              <a:rPr lang="de-AT" altLang="de-DE"/>
              <a:t>Wahrnehmungen werden aus Sinnesreizen und Gedächtnisinhalten konstruiert</a:t>
            </a:r>
          </a:p>
          <a:p>
            <a:pPr lvl="1">
              <a:lnSpc>
                <a:spcPct val="90000"/>
              </a:lnSpc>
            </a:pPr>
            <a:r>
              <a:rPr lang="de-AT" altLang="de-DE">
                <a:hlinkClick r:id="rId3"/>
              </a:rPr>
              <a:t>Heinz von Foerster</a:t>
            </a:r>
            <a:r>
              <a:rPr lang="de-AT" altLang="de-DE"/>
              <a:t>, </a:t>
            </a:r>
            <a:r>
              <a:rPr lang="de-AT" altLang="de-DE">
                <a:hlinkClick r:id="rId4"/>
              </a:rPr>
              <a:t>Ernst von Glasersfeld</a:t>
            </a:r>
            <a:r>
              <a:rPr lang="de-AT" altLang="de-DE"/>
              <a:t>, </a:t>
            </a:r>
            <a:r>
              <a:rPr lang="de-AT" altLang="de-DE">
                <a:hlinkClick r:id="rId5"/>
              </a:rPr>
              <a:t>Paul Watzlawick</a:t>
            </a:r>
            <a:r>
              <a:rPr lang="de-AT" altLang="de-DE"/>
              <a:t>, </a:t>
            </a:r>
            <a:r>
              <a:rPr lang="de-AT" altLang="de-DE">
                <a:hlinkClick r:id="rId6"/>
              </a:rPr>
              <a:t>Gregory Bateson</a:t>
            </a:r>
            <a:endParaRPr lang="de-AT" altLang="de-DE"/>
          </a:p>
          <a:p>
            <a:pPr lvl="1">
              <a:lnSpc>
                <a:spcPct val="90000"/>
              </a:lnSpc>
            </a:pPr>
            <a:r>
              <a:rPr lang="de-AT" altLang="de-DE"/>
              <a:t>Watzlawick: Der Hund und die Schüssel Milch</a:t>
            </a:r>
          </a:p>
          <a:p>
            <a:pPr lvl="1">
              <a:lnSpc>
                <a:spcPct val="90000"/>
              </a:lnSpc>
            </a:pPr>
            <a:r>
              <a:rPr lang="de-AT" altLang="de-DE"/>
              <a:t>von Foerster: Triviale und nicht-triviale Maschinen</a:t>
            </a:r>
          </a:p>
          <a:p>
            <a:pPr lvl="1">
              <a:lnSpc>
                <a:spcPct val="90000"/>
              </a:lnSpc>
            </a:pPr>
            <a:r>
              <a:rPr lang="de-AT" altLang="de-DE">
                <a:hlinkClick r:id="rId7"/>
              </a:rPr>
              <a:t>Demokrit</a:t>
            </a:r>
            <a:r>
              <a:rPr lang="de-AT" altLang="de-DE"/>
              <a:t> (5. Jhdt. v.Chr.): Wir können nicht erkennen, wie ein Ding in Wirklichkeit beschaffen ist</a:t>
            </a:r>
          </a:p>
          <a:p>
            <a:pPr lvl="1">
              <a:lnSpc>
                <a:spcPct val="90000"/>
              </a:lnSpc>
            </a:pPr>
            <a:r>
              <a:rPr lang="de-AT" altLang="de-DE"/>
              <a:t>Descartes: Cogito ergo sum</a:t>
            </a:r>
          </a:p>
          <a:p>
            <a:pPr lvl="1">
              <a:lnSpc>
                <a:spcPct val="90000"/>
              </a:lnSpc>
            </a:pPr>
            <a:r>
              <a:rPr lang="de-AT" altLang="de-DE"/>
              <a:t>Descartes: Gott könne doch nicht so böswillig sein, den Menschen trügerische Sinne einzubauen!</a:t>
            </a:r>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de-AT" altLang="de-DE"/>
              <a:t>Wissenschaftstheorie</a:t>
            </a:r>
          </a:p>
        </p:txBody>
      </p:sp>
      <p:sp>
        <p:nvSpPr>
          <p:cNvPr id="81923" name="Rectangle 3"/>
          <p:cNvSpPr>
            <a:spLocks noGrp="1" noChangeArrowheads="1"/>
          </p:cNvSpPr>
          <p:nvPr>
            <p:ph type="body" idx="1"/>
          </p:nvPr>
        </p:nvSpPr>
        <p:spPr/>
        <p:txBody>
          <a:bodyPr/>
          <a:lstStyle/>
          <a:p>
            <a:r>
              <a:rPr lang="de-AT" altLang="de-DE">
                <a:hlinkClick r:id="rId2"/>
              </a:rPr>
              <a:t>Radikaler Konstruktivismus</a:t>
            </a:r>
            <a:r>
              <a:rPr lang="de-AT" altLang="de-DE"/>
              <a:t>:</a:t>
            </a:r>
          </a:p>
          <a:p>
            <a:pPr lvl="1"/>
            <a:r>
              <a:rPr lang="de-AT" altLang="de-DE">
                <a:hlinkClick r:id="rId3"/>
              </a:rPr>
              <a:t>Kant</a:t>
            </a:r>
            <a:r>
              <a:rPr lang="de-AT" altLang="de-DE"/>
              <a:t>: Raum und Zeit sind Anschauungsformen des Erlebenden</a:t>
            </a:r>
          </a:p>
          <a:p>
            <a:pPr lvl="1"/>
            <a:r>
              <a:rPr lang="de-AT" altLang="de-DE"/>
              <a:t>Instrumentalismus: Wissen ist nur ein Mittel, ein Ziel zu erreichen!</a:t>
            </a:r>
          </a:p>
          <a:p>
            <a:pPr lvl="1"/>
            <a:r>
              <a:rPr lang="de-AT" altLang="de-DE"/>
              <a:t>In diesem Sinne (instrumentalistisch) hätte auch die Kirche die Ideen von Giordano Bruno und Galileo Galilei akzeptiert, deren Vergehen tatsächlich darin bestand, von den beobachteten Phänomen auf „die Wirklichkeit“ zu schließen (die Menschen aber, nach Überzeugung der Kirche, nie erkennen können)!</a:t>
            </a:r>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de-AT" altLang="de-DE"/>
              <a:t>Wissenschaftstheorie</a:t>
            </a:r>
          </a:p>
        </p:txBody>
      </p:sp>
      <p:sp>
        <p:nvSpPr>
          <p:cNvPr id="82947" name="Rectangle 3"/>
          <p:cNvSpPr>
            <a:spLocks noGrp="1" noChangeArrowheads="1"/>
          </p:cNvSpPr>
          <p:nvPr>
            <p:ph type="body" idx="1"/>
          </p:nvPr>
        </p:nvSpPr>
        <p:spPr/>
        <p:txBody>
          <a:bodyPr/>
          <a:lstStyle/>
          <a:p>
            <a:r>
              <a:rPr lang="de-AT" altLang="de-DE">
                <a:hlinkClick r:id="rId2"/>
              </a:rPr>
              <a:t>Kopernikanische Wende</a:t>
            </a:r>
            <a:r>
              <a:rPr lang="de-AT" altLang="de-DE"/>
              <a:t> (15./16. Jhdt.):</a:t>
            </a:r>
          </a:p>
          <a:p>
            <a:pPr lvl="1"/>
            <a:r>
              <a:rPr lang="de-AT" altLang="de-DE"/>
              <a:t>Abkehr von der Welt des Glaubens, Beobachtung und Ratio erklären „die Welt“</a:t>
            </a:r>
          </a:p>
          <a:p>
            <a:pPr lvl="1"/>
            <a:r>
              <a:rPr lang="de-AT" altLang="de-DE">
                <a:sym typeface="Wingdings" pitchFamily="2" charset="2"/>
              </a:rPr>
              <a:t> erste Schritte zum Positivisums</a:t>
            </a:r>
          </a:p>
          <a:p>
            <a:endParaRPr lang="de-AT" altLang="de-DE">
              <a:sym typeface="Wingdings" pitchFamily="2" charset="2"/>
            </a:endParaRPr>
          </a:p>
          <a:p>
            <a:r>
              <a:rPr lang="de-AT" altLang="de-DE">
                <a:sym typeface="Wingdings" pitchFamily="2" charset="2"/>
                <a:hlinkClick r:id="rId3"/>
              </a:rPr>
              <a:t>René Descartes</a:t>
            </a:r>
            <a:r>
              <a:rPr lang="de-AT" altLang="de-DE">
                <a:sym typeface="Wingdings" pitchFamily="2" charset="2"/>
              </a:rPr>
              <a:t> (1596-1650):</a:t>
            </a:r>
          </a:p>
          <a:p>
            <a:pPr lvl="1"/>
            <a:r>
              <a:rPr lang="de-AT" altLang="de-DE">
                <a:sym typeface="Wingdings" pitchFamily="2" charset="2"/>
              </a:rPr>
              <a:t>Cogito ergo sum</a:t>
            </a:r>
          </a:p>
          <a:p>
            <a:pPr lvl="1"/>
            <a:r>
              <a:rPr lang="de-AT" altLang="de-DE">
                <a:sym typeface="Wingdings" pitchFamily="2" charset="2"/>
              </a:rPr>
              <a:t>Cartesianischer Dualismus</a:t>
            </a:r>
          </a:p>
          <a:p>
            <a:pPr lvl="1"/>
            <a:r>
              <a:rPr lang="de-AT" altLang="de-DE">
                <a:sym typeface="Wingdings" pitchFamily="2" charset="2"/>
              </a:rPr>
              <a:t>Begründer der analytischen Geometrie</a:t>
            </a:r>
          </a:p>
          <a:p>
            <a:pPr lvl="1"/>
            <a:r>
              <a:rPr lang="de-AT" altLang="de-DE">
                <a:sym typeface="Wingdings" pitchFamily="2" charset="2"/>
              </a:rPr>
              <a:t>Nur das ist richtig, was durch rationale Analyse bewiesen werden kann</a:t>
            </a: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de-AT" altLang="de-DE"/>
              <a:t>Wissenschaftstheorie</a:t>
            </a:r>
          </a:p>
        </p:txBody>
      </p:sp>
      <p:sp>
        <p:nvSpPr>
          <p:cNvPr id="83971" name="Rectangle 3"/>
          <p:cNvSpPr>
            <a:spLocks noGrp="1" noChangeArrowheads="1"/>
          </p:cNvSpPr>
          <p:nvPr>
            <p:ph type="body" idx="1"/>
          </p:nvPr>
        </p:nvSpPr>
        <p:spPr/>
        <p:txBody>
          <a:bodyPr/>
          <a:lstStyle/>
          <a:p>
            <a:r>
              <a:rPr lang="de-AT" altLang="de-DE">
                <a:hlinkClick r:id="rId2"/>
              </a:rPr>
              <a:t>Sir Karl R. Popper</a:t>
            </a:r>
            <a:r>
              <a:rPr lang="de-AT" altLang="de-DE"/>
              <a:t> (1902-1994):</a:t>
            </a:r>
          </a:p>
          <a:p>
            <a:pPr lvl="1"/>
            <a:r>
              <a:rPr lang="de-AT" altLang="de-DE"/>
              <a:t>Kritischer Rationalismus</a:t>
            </a:r>
          </a:p>
          <a:p>
            <a:pPr lvl="1"/>
            <a:r>
              <a:rPr lang="de-AT" altLang="de-DE"/>
              <a:t>Werke: Logik der Forschung, Objektive Erkenntnis</a:t>
            </a:r>
          </a:p>
          <a:p>
            <a:pPr lvl="1"/>
            <a:r>
              <a:rPr lang="de-AT" altLang="de-DE"/>
              <a:t>Unterstellt naiv eine so-seiende Wirklichkeit, mit der Modelle verglichen werden können</a:t>
            </a:r>
          </a:p>
          <a:p>
            <a:pPr lvl="1"/>
            <a:r>
              <a:rPr lang="de-AT" altLang="de-DE"/>
              <a:t>Zieht Schlüsse gegen den Instrumentalismus aus den Gefühlen der Wissenschaftler: „ … we may say that instrumentalism … is unable to account for the pure scientist‘s interest in truth and falsity.“</a:t>
            </a:r>
          </a:p>
          <a:p>
            <a:pPr lvl="1"/>
            <a:r>
              <a:rPr lang="de-AT" altLang="de-DE"/>
              <a:t>Bringt absurde Beispiele für Hypothesenwiderlegungen (Brot aus Mutterkorn „nährt“ nicht!) </a:t>
            </a:r>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de-AT" altLang="de-DE"/>
              <a:t>Wissenschaftstheorie</a:t>
            </a:r>
          </a:p>
        </p:txBody>
      </p:sp>
      <p:sp>
        <p:nvSpPr>
          <p:cNvPr id="84995" name="Rectangle 3"/>
          <p:cNvSpPr>
            <a:spLocks noGrp="1" noChangeArrowheads="1"/>
          </p:cNvSpPr>
          <p:nvPr>
            <p:ph type="body" idx="1"/>
          </p:nvPr>
        </p:nvSpPr>
        <p:spPr/>
        <p:txBody>
          <a:bodyPr/>
          <a:lstStyle/>
          <a:p>
            <a:r>
              <a:rPr lang="de-AT" altLang="de-DE">
                <a:hlinkClick r:id="rId2"/>
              </a:rPr>
              <a:t>Sir Karl R. Popper</a:t>
            </a:r>
            <a:r>
              <a:rPr lang="de-AT" altLang="de-DE"/>
              <a:t> (1902-1994):</a:t>
            </a:r>
          </a:p>
          <a:p>
            <a:pPr lvl="1"/>
            <a:r>
              <a:rPr lang="de-AT" altLang="de-DE"/>
              <a:t>Widerspricht sich laufend selbst (Objektive Erkenntnis, S 26 f.): „Ich halte solche Schattierungen des Glaubens für meine objektivistische Erkenntnistheorie für uninteressant; … Speziell ist ein pragmatischer Glaube an die Ergebnisse der Wissenschaft nicht irrational, denn es gibt nichts „Rationaleres“ als die Methode der kritischen Diskussion, und das ist die Methode der Wissenschaft.“</a:t>
            </a:r>
          </a:p>
          <a:p>
            <a:pPr lvl="1">
              <a:buFont typeface="Wingdings" pitchFamily="2" charset="2"/>
              <a:buNone/>
            </a:pPr>
            <a:endParaRPr lang="de-AT" altLang="de-DE"/>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de-AT" altLang="de-DE"/>
              <a:t>Inhaltsverzeichnis</a:t>
            </a:r>
          </a:p>
        </p:txBody>
      </p:sp>
      <p:sp>
        <p:nvSpPr>
          <p:cNvPr id="66563" name="Rectangle 3"/>
          <p:cNvSpPr>
            <a:spLocks noGrp="1" noChangeArrowheads="1"/>
          </p:cNvSpPr>
          <p:nvPr>
            <p:ph type="body" idx="1"/>
          </p:nvPr>
        </p:nvSpPr>
        <p:spPr/>
        <p:txBody>
          <a:bodyPr/>
          <a:lstStyle/>
          <a:p>
            <a:r>
              <a:rPr lang="de-AT" altLang="de-DE" dirty="0" smtClean="0"/>
              <a:t>Erkenntnistheorie</a:t>
            </a:r>
            <a:endParaRPr lang="de-AT" altLang="de-DE" dirty="0"/>
          </a:p>
          <a:p>
            <a:pPr lvl="1"/>
            <a:r>
              <a:rPr lang="de-AT" altLang="de-DE" dirty="0"/>
              <a:t>Natürliche Sinne</a:t>
            </a:r>
          </a:p>
          <a:p>
            <a:pPr lvl="1"/>
            <a:r>
              <a:rPr lang="de-AT" altLang="de-DE" dirty="0"/>
              <a:t>Mythos, Religion, Philosophie</a:t>
            </a:r>
          </a:p>
          <a:p>
            <a:pPr lvl="1"/>
            <a:r>
              <a:rPr lang="de-AT" altLang="de-DE" dirty="0" err="1"/>
              <a:t>Dualismusproblem</a:t>
            </a:r>
            <a:endParaRPr lang="de-AT" altLang="de-DE" dirty="0"/>
          </a:p>
          <a:p>
            <a:pPr lvl="1"/>
            <a:r>
              <a:rPr lang="de-AT" altLang="de-DE" dirty="0"/>
              <a:t>Wissen, Glaube und Gefühl</a:t>
            </a:r>
          </a:p>
          <a:p>
            <a:r>
              <a:rPr lang="de-AT" altLang="de-DE" dirty="0"/>
              <a:t>Wissenschaftstheorie</a:t>
            </a:r>
          </a:p>
          <a:p>
            <a:pPr lvl="1"/>
            <a:r>
              <a:rPr lang="de-AT" altLang="de-DE" dirty="0"/>
              <a:t>Scholastik, Rationalismus, Empirismus, </a:t>
            </a:r>
          </a:p>
          <a:p>
            <a:pPr lvl="1"/>
            <a:r>
              <a:rPr lang="de-AT" altLang="de-DE" dirty="0"/>
              <a:t>Idealismus, Positivismus, Konstruktivismus</a:t>
            </a:r>
          </a:p>
          <a:p>
            <a:pPr lvl="1"/>
            <a:r>
              <a:rPr lang="de-AT" altLang="de-DE" dirty="0"/>
              <a:t>Kopernikanische Wende, Descartes </a:t>
            </a:r>
          </a:p>
          <a:p>
            <a:pPr lvl="1"/>
            <a:r>
              <a:rPr lang="de-AT" altLang="de-DE" dirty="0"/>
              <a:t>Popper, Einstein, </a:t>
            </a:r>
            <a:r>
              <a:rPr lang="de-AT" altLang="de-DE" dirty="0" err="1"/>
              <a:t>Feyerabend</a:t>
            </a:r>
            <a:r>
              <a:rPr lang="de-AT" altLang="de-DE" dirty="0"/>
              <a:t>, von Foerster</a:t>
            </a:r>
          </a:p>
          <a:p>
            <a:pPr lvl="1"/>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de-AT" altLang="de-DE"/>
              <a:t>Wissenschaftstheorie</a:t>
            </a:r>
          </a:p>
        </p:txBody>
      </p:sp>
      <p:sp>
        <p:nvSpPr>
          <p:cNvPr id="88067" name="Rectangle 3"/>
          <p:cNvSpPr>
            <a:spLocks noGrp="1" noChangeArrowheads="1"/>
          </p:cNvSpPr>
          <p:nvPr>
            <p:ph type="body" idx="1"/>
          </p:nvPr>
        </p:nvSpPr>
        <p:spPr/>
        <p:txBody>
          <a:bodyPr/>
          <a:lstStyle/>
          <a:p>
            <a:pPr>
              <a:lnSpc>
                <a:spcPct val="90000"/>
              </a:lnSpc>
            </a:pPr>
            <a:r>
              <a:rPr lang="de-AT" altLang="de-DE" sz="1800">
                <a:hlinkClick r:id="rId2"/>
              </a:rPr>
              <a:t>Sir Karl R. Popper</a:t>
            </a:r>
            <a:r>
              <a:rPr lang="de-AT" altLang="de-DE" sz="1800"/>
              <a:t> (1902-1994):</a:t>
            </a:r>
          </a:p>
          <a:p>
            <a:pPr lvl="1">
              <a:lnSpc>
                <a:spcPct val="90000"/>
              </a:lnSpc>
            </a:pPr>
            <a:r>
              <a:rPr lang="de-AT" altLang="de-DE" sz="1800"/>
              <a:t>Ist mühsam zu lesen und litt an maßloser Selbstüberschätzung (Objektive Erkenntnis, S 1): „Selbstverständlich kann ich mich irren, aber ich glaube, ein wichtiges philosophisches Problem gelöst zu haben: das Problem der Induktion. Ich dürfte die Lösung etwa 1927 gefunden haben. Schon vorher (im Winter 1919/20) hatte ich das Problem der Abgrenzung zwischen Wissenschaft und Nicht-Wissenschaft formuliert und gelöst, aber nicht der Veröffentlichung für wert gehalten. Aber nach der Lösung des Induktionsproblems entdeckte ich eine interessante Verbindung zwischen beiden Problemen. …“</a:t>
            </a:r>
          </a:p>
          <a:p>
            <a:pPr lvl="1">
              <a:lnSpc>
                <a:spcPct val="90000"/>
              </a:lnSpc>
              <a:buFont typeface="Wingdings" pitchFamily="2" charset="2"/>
              <a:buNone/>
            </a:pPr>
            <a:endParaRPr lang="de-AT" altLang="de-DE" sz="1800"/>
          </a:p>
          <a:p>
            <a:pPr lvl="1">
              <a:lnSpc>
                <a:spcPct val="90000"/>
              </a:lnSpc>
            </a:pPr>
            <a:r>
              <a:rPr lang="de-AT" altLang="de-DE" sz="1800"/>
              <a:t>Woher wußte Popper eigentlich, dass er das alles gelöst hat, noch bevor er es veröffentlichte und es diskutiert wurde?? (</a:t>
            </a:r>
            <a:r>
              <a:rPr lang="de-AT" altLang="de-DE" sz="1800" i="1"/>
              <a:t>Ein kleiner Schelm!</a:t>
            </a:r>
            <a:r>
              <a:rPr lang="de-AT" altLang="de-DE" sz="1800"/>
              <a:t>)</a:t>
            </a:r>
          </a:p>
          <a:p>
            <a:pPr lvl="1">
              <a:lnSpc>
                <a:spcPct val="90000"/>
              </a:lnSpc>
            </a:pP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de-AT" altLang="de-DE"/>
              <a:t>Wissenschaftstheorie</a:t>
            </a:r>
          </a:p>
        </p:txBody>
      </p:sp>
      <p:sp>
        <p:nvSpPr>
          <p:cNvPr id="86019" name="Rectangle 3"/>
          <p:cNvSpPr>
            <a:spLocks noGrp="1" noChangeArrowheads="1"/>
          </p:cNvSpPr>
          <p:nvPr>
            <p:ph type="body" idx="1"/>
          </p:nvPr>
        </p:nvSpPr>
        <p:spPr/>
        <p:txBody>
          <a:bodyPr/>
          <a:lstStyle/>
          <a:p>
            <a:r>
              <a:rPr lang="de-AT" altLang="de-DE">
                <a:hlinkClick r:id="rId2"/>
              </a:rPr>
              <a:t>Albert Einstein</a:t>
            </a:r>
            <a:r>
              <a:rPr lang="de-AT" altLang="de-DE"/>
              <a:t> (1879-1955):</a:t>
            </a:r>
          </a:p>
          <a:p>
            <a:pPr lvl="1"/>
            <a:r>
              <a:rPr lang="de-AT" altLang="de-DE"/>
              <a:t>Publizierte 1905 „</a:t>
            </a:r>
            <a:r>
              <a:rPr lang="de-AT" altLang="de-DE">
                <a:hlinkClick r:id="rId3"/>
              </a:rPr>
              <a:t>Zur Elektrodynamik bewegter Körper</a:t>
            </a:r>
            <a:r>
              <a:rPr lang="de-AT" altLang="de-DE"/>
              <a:t>“ mit einem spektakulären </a:t>
            </a:r>
            <a:r>
              <a:rPr lang="de-AT" altLang="de-DE">
                <a:hlinkClick r:id="rId4"/>
              </a:rPr>
              <a:t>Formalfehler</a:t>
            </a:r>
            <a:r>
              <a:rPr lang="de-AT" altLang="de-DE"/>
              <a:t> (??), wonach die Relativitätstheorie nur für ruhende Systeme gelten würde???</a:t>
            </a:r>
          </a:p>
          <a:p>
            <a:pPr lvl="1"/>
            <a:r>
              <a:rPr lang="de-AT" altLang="de-DE"/>
              <a:t>Erhielt daher den Nobelpreis für die Erklärung des photoelektrischen Effekts</a:t>
            </a:r>
          </a:p>
          <a:p>
            <a:pPr lvl="1"/>
            <a:r>
              <a:rPr lang="de-AT" altLang="de-DE"/>
              <a:t>Die Relativitätstheorie ist nach wie vor eine Theorie (und daher falsifizierbar)!</a:t>
            </a:r>
          </a:p>
          <a:p>
            <a:pPr lvl="1"/>
            <a:r>
              <a:rPr lang="de-AT" altLang="de-DE">
                <a:hlinkClick r:id="rId5"/>
              </a:rPr>
              <a:t>Kritk an der Relativitätstheorie</a:t>
            </a:r>
            <a:endParaRPr lang="de-AT" altLang="de-DE"/>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de-AT" altLang="de-DE"/>
              <a:t>Wissenschaftstheorie</a:t>
            </a:r>
          </a:p>
        </p:txBody>
      </p:sp>
      <p:sp>
        <p:nvSpPr>
          <p:cNvPr id="87043" name="Rectangle 3"/>
          <p:cNvSpPr>
            <a:spLocks noGrp="1" noChangeArrowheads="1"/>
          </p:cNvSpPr>
          <p:nvPr>
            <p:ph type="body" idx="1"/>
          </p:nvPr>
        </p:nvSpPr>
        <p:spPr/>
        <p:txBody>
          <a:bodyPr/>
          <a:lstStyle/>
          <a:p>
            <a:r>
              <a:rPr lang="de-AT" altLang="de-DE">
                <a:hlinkClick r:id="rId2"/>
              </a:rPr>
              <a:t>Paul Feyerabend</a:t>
            </a:r>
            <a:r>
              <a:rPr lang="de-AT" altLang="de-DE"/>
              <a:t> (1924-1994):</a:t>
            </a:r>
          </a:p>
          <a:p>
            <a:pPr lvl="1"/>
            <a:r>
              <a:rPr lang="de-AT" altLang="de-DE"/>
              <a:t>österreichischer Philosoph und Wissenschaftstheoretiker</a:t>
            </a:r>
          </a:p>
          <a:p>
            <a:pPr lvl="1"/>
            <a:r>
              <a:rPr lang="de-AT" altLang="de-DE"/>
              <a:t>Bristol, Kalifornien (Berkeley), England, Deutschland, Neuseeland, Italien, Schweiz (ETH Zürich)</a:t>
            </a:r>
          </a:p>
          <a:p>
            <a:pPr lvl="1"/>
            <a:r>
              <a:rPr lang="de-AT" altLang="de-DE"/>
              <a:t>Übernahm anfänglich Poppers kritischen Rationalismus, lehnte ihn aber später ab</a:t>
            </a:r>
          </a:p>
          <a:p>
            <a:pPr lvl="1"/>
            <a:r>
              <a:rPr lang="de-AT" altLang="de-DE"/>
              <a:t>Wissenschaftstheoretischer Anarchist („Wider den Methodenzwang“: Anything Goes!)</a:t>
            </a:r>
          </a:p>
          <a:p>
            <a:pPr lvl="1"/>
            <a:r>
              <a:rPr lang="de-AT" altLang="de-DE">
                <a:sym typeface="Wingdings" pitchFamily="2" charset="2"/>
              </a:rPr>
              <a:t> Die Wissenschaftsgeschichte lehrte ihn, dass gerade durch die Verletzung wissenschaftlicher Dogmen Erkenntnis gewonnen wurde!!</a:t>
            </a:r>
            <a:endParaRPr lang="de-AT" altLang="de-DE"/>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de-AT" altLang="de-DE"/>
              <a:t>Wissenschaftstheorie</a:t>
            </a:r>
          </a:p>
        </p:txBody>
      </p:sp>
      <p:sp>
        <p:nvSpPr>
          <p:cNvPr id="89091" name="Rectangle 3"/>
          <p:cNvSpPr>
            <a:spLocks noGrp="1" noChangeArrowheads="1"/>
          </p:cNvSpPr>
          <p:nvPr>
            <p:ph type="body" idx="1"/>
          </p:nvPr>
        </p:nvSpPr>
        <p:spPr/>
        <p:txBody>
          <a:bodyPr/>
          <a:lstStyle/>
          <a:p>
            <a:r>
              <a:rPr lang="de-AT" altLang="de-DE">
                <a:hlinkClick r:id="rId2"/>
              </a:rPr>
              <a:t>Heinz von Foerster</a:t>
            </a:r>
            <a:r>
              <a:rPr lang="de-AT" altLang="de-DE"/>
              <a:t> (1911-2002):</a:t>
            </a:r>
          </a:p>
          <a:p>
            <a:pPr lvl="1"/>
            <a:r>
              <a:rPr lang="de-AT" altLang="de-DE"/>
              <a:t>österreichischer Physiker, Professor für Biophysik und langjähriger Direktor des Biological Computer Laboratory in Illinois </a:t>
            </a:r>
          </a:p>
          <a:p>
            <a:pPr lvl="1"/>
            <a:r>
              <a:rPr lang="de-AT" altLang="de-DE"/>
              <a:t>Mitbegründer der kybernetischen Wissenschaft </a:t>
            </a:r>
          </a:p>
          <a:p>
            <a:pPr lvl="1"/>
            <a:r>
              <a:rPr lang="de-AT" altLang="de-DE"/>
              <a:t>Werke: KybernEthik, Einführung in den Konstruktivismus, Wissen und Gewissen, Wahrheit ist die Erfindung eines Lügners</a:t>
            </a:r>
          </a:p>
          <a:p>
            <a:pPr lvl="1"/>
            <a:r>
              <a:rPr lang="de-AT" altLang="de-DE"/>
              <a:t>Wortschöpfungen: KybernEthik, </a:t>
            </a:r>
            <a:r>
              <a:rPr lang="de-AT" altLang="de-DE">
                <a:hlinkClick r:id="rId3"/>
              </a:rPr>
              <a:t>ethischer Imperativ</a:t>
            </a:r>
            <a:endParaRPr lang="de-AT" altLang="de-DE"/>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de-AT" altLang="de-DE"/>
              <a:t>Wissenschaftstheorie</a:t>
            </a:r>
          </a:p>
        </p:txBody>
      </p:sp>
      <p:sp>
        <p:nvSpPr>
          <p:cNvPr id="90115" name="Rectangle 3"/>
          <p:cNvSpPr>
            <a:spLocks noGrp="1" noChangeArrowheads="1"/>
          </p:cNvSpPr>
          <p:nvPr>
            <p:ph type="body" idx="1"/>
          </p:nvPr>
        </p:nvSpPr>
        <p:spPr/>
        <p:txBody>
          <a:bodyPr/>
          <a:lstStyle/>
          <a:p>
            <a:r>
              <a:rPr lang="de-AT" altLang="de-DE"/>
              <a:t>Ethik und Erkenntnis:</a:t>
            </a:r>
          </a:p>
          <a:p>
            <a:pPr lvl="1"/>
            <a:r>
              <a:rPr lang="de-AT" altLang="de-DE"/>
              <a:t>Konstruktivismus </a:t>
            </a:r>
            <a:r>
              <a:rPr lang="de-AT" altLang="de-DE">
                <a:sym typeface="Wingdings" pitchFamily="2" charset="2"/>
              </a:rPr>
              <a:t> wir erschaffen gemeinsam die Wirklichkeit vermittels unserer Begriffe (Bedeutung der Sprache, </a:t>
            </a:r>
            <a:r>
              <a:rPr lang="de-AT" altLang="de-DE">
                <a:sym typeface="Wingdings" pitchFamily="2" charset="2"/>
                <a:hlinkClick r:id="rId2"/>
              </a:rPr>
              <a:t>Wittgenstein</a:t>
            </a:r>
            <a:r>
              <a:rPr lang="de-AT" altLang="de-DE">
                <a:sym typeface="Wingdings" pitchFamily="2" charset="2"/>
              </a:rPr>
              <a:t>!)</a:t>
            </a:r>
          </a:p>
          <a:p>
            <a:pPr lvl="1"/>
            <a:r>
              <a:rPr lang="de-AT" altLang="de-DE">
                <a:sym typeface="Wingdings" pitchFamily="2" charset="2"/>
              </a:rPr>
              <a:t>Wirklichkeit entsteht durch Wiederholung</a:t>
            </a:r>
          </a:p>
          <a:p>
            <a:pPr lvl="1"/>
            <a:r>
              <a:rPr lang="de-AT" altLang="de-DE">
                <a:sym typeface="Wingdings" pitchFamily="2" charset="2"/>
              </a:rPr>
              <a:t>Wir werden was wir tun</a:t>
            </a:r>
          </a:p>
          <a:p>
            <a:pPr lvl="1"/>
            <a:r>
              <a:rPr lang="de-AT" altLang="de-DE">
                <a:sym typeface="Wingdings" pitchFamily="2" charset="2"/>
              </a:rPr>
              <a:t>Medizin: Der Gebrauch schafft das Organ</a:t>
            </a:r>
          </a:p>
          <a:p>
            <a:pPr lvl="1"/>
            <a:r>
              <a:rPr lang="de-AT" altLang="de-DE">
                <a:sym typeface="Wingdings" pitchFamily="2" charset="2"/>
                <a:hlinkClick r:id="rId3"/>
              </a:rPr>
              <a:t>Emergenz</a:t>
            </a:r>
            <a:r>
              <a:rPr lang="de-AT" altLang="de-DE">
                <a:sym typeface="Wingdings" pitchFamily="2" charset="2"/>
              </a:rPr>
              <a:t> von Phänomenen</a:t>
            </a:r>
          </a:p>
          <a:p>
            <a:pPr lvl="1">
              <a:buFont typeface="Wingdings" pitchFamily="2" charset="2"/>
              <a:buNone/>
            </a:pPr>
            <a:endParaRPr lang="de-AT" altLang="de-DE">
              <a:sym typeface="Wingdings" pitchFamily="2" charset="2"/>
            </a:endParaRP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de-AT" altLang="de-DE"/>
              <a:t>Wissenschaftstheorie</a:t>
            </a:r>
          </a:p>
        </p:txBody>
      </p:sp>
      <p:sp>
        <p:nvSpPr>
          <p:cNvPr id="92163" name="Rectangle 3"/>
          <p:cNvSpPr>
            <a:spLocks noGrp="1" noChangeArrowheads="1"/>
          </p:cNvSpPr>
          <p:nvPr>
            <p:ph type="body" idx="1"/>
          </p:nvPr>
        </p:nvSpPr>
        <p:spPr/>
        <p:txBody>
          <a:bodyPr/>
          <a:lstStyle/>
          <a:p>
            <a:r>
              <a:rPr lang="de-AT" altLang="de-DE">
                <a:sym typeface="Wingdings" pitchFamily="2" charset="2"/>
              </a:rPr>
              <a:t>Ethik und Wissenschaft:</a:t>
            </a:r>
          </a:p>
          <a:p>
            <a:pPr lvl="1"/>
            <a:r>
              <a:rPr lang="de-AT" altLang="de-DE"/>
              <a:t>Wissen muss so schnell wie möglich weitergegeben werden, das ist im wirtschaftlichen Umfeld nicht möglich (</a:t>
            </a:r>
            <a:r>
              <a:rPr lang="de-AT" altLang="de-DE">
                <a:hlinkClick r:id="rId2"/>
              </a:rPr>
              <a:t>Robert B. Laughlin</a:t>
            </a:r>
            <a:r>
              <a:rPr lang="de-AT" altLang="de-DE"/>
              <a:t>: „</a:t>
            </a:r>
            <a:r>
              <a:rPr lang="de-AT" altLang="de-DE">
                <a:hlinkClick r:id="rId3"/>
              </a:rPr>
              <a:t>Abschied von der Weltformel: Die Neuerfindung der Physik</a:t>
            </a:r>
            <a:r>
              <a:rPr lang="de-AT" altLang="de-DE"/>
              <a:t>“)</a:t>
            </a:r>
          </a:p>
          <a:p>
            <a:pPr lvl="1"/>
            <a:r>
              <a:rPr lang="de-AT" altLang="de-DE"/>
              <a:t>Wissen wird versteckt, patentiert, verkauft</a:t>
            </a:r>
          </a:p>
          <a:p>
            <a:pPr lvl="1"/>
            <a:r>
              <a:rPr lang="de-AT" altLang="de-DE"/>
              <a:t>Innovation wird vorgetäuscht (z.B. Pharma-Industrie!)</a:t>
            </a:r>
          </a:p>
          <a:p>
            <a:pPr lvl="1"/>
            <a:r>
              <a:rPr lang="de-AT" altLang="de-DE"/>
              <a:t>Untaugliche Methoden werden verkauft (Berater-Industrie, siehe Phil Rosenzweig: </a:t>
            </a:r>
            <a:r>
              <a:rPr lang="de-AT" altLang="de-DE">
                <a:hlinkClick r:id="rId4"/>
              </a:rPr>
              <a:t>Halo-Effekt</a:t>
            </a:r>
            <a:r>
              <a:rPr lang="de-AT" altLang="de-DE"/>
              <a:t>)</a:t>
            </a: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de-AT" altLang="de-DE"/>
              <a:t>Wissenschaftstheorie</a:t>
            </a:r>
          </a:p>
        </p:txBody>
      </p:sp>
      <p:sp>
        <p:nvSpPr>
          <p:cNvPr id="93187" name="Rectangle 3"/>
          <p:cNvSpPr>
            <a:spLocks noGrp="1" noChangeArrowheads="1"/>
          </p:cNvSpPr>
          <p:nvPr>
            <p:ph type="body" idx="1"/>
          </p:nvPr>
        </p:nvSpPr>
        <p:spPr/>
        <p:txBody>
          <a:bodyPr/>
          <a:lstStyle/>
          <a:p>
            <a:r>
              <a:rPr lang="de-AT" altLang="de-DE"/>
              <a:t>Wissensgesellschaft:</a:t>
            </a:r>
          </a:p>
          <a:p>
            <a:pPr lvl="1"/>
            <a:r>
              <a:rPr lang="de-AT" altLang="de-DE"/>
              <a:t>Die Gesellschaft löst ihre Probleme selbst, wozu sie sich in Echtzeit vernetzt</a:t>
            </a:r>
          </a:p>
          <a:p>
            <a:pPr lvl="1">
              <a:buFont typeface="Wingdings" pitchFamily="2" charset="2"/>
              <a:buNone/>
            </a:pPr>
            <a:endParaRPr lang="de-AT" altLang="de-DE"/>
          </a:p>
          <a:p>
            <a:pPr lvl="1"/>
            <a:r>
              <a:rPr lang="de-AT" altLang="de-DE"/>
              <a:t>Howard Rheingold: </a:t>
            </a:r>
            <a:r>
              <a:rPr lang="de-AT" altLang="de-DE">
                <a:hlinkClick r:id="rId2"/>
              </a:rPr>
              <a:t>Smart Mobs</a:t>
            </a:r>
            <a:endParaRPr lang="de-AT" altLang="de-DE"/>
          </a:p>
          <a:p>
            <a:pPr lvl="1">
              <a:buFont typeface="Wingdings" pitchFamily="2" charset="2"/>
              <a:buNone/>
            </a:pPr>
            <a:endParaRPr lang="de-AT" altLang="de-DE"/>
          </a:p>
          <a:p>
            <a:pPr lvl="1"/>
            <a:r>
              <a:rPr lang="de-AT" altLang="de-DE"/>
              <a:t>Suzanne W. Morse: </a:t>
            </a:r>
            <a:r>
              <a:rPr lang="de-AT" altLang="de-DE">
                <a:hlinkClick r:id="rId3"/>
              </a:rPr>
              <a:t>Smart Communities</a:t>
            </a:r>
            <a:endParaRPr lang="de-AT" altLang="de-DE"/>
          </a:p>
          <a:p>
            <a:pPr lvl="1">
              <a:buFont typeface="Wingdings" pitchFamily="2" charset="2"/>
              <a:buNone/>
            </a:pPr>
            <a:endParaRPr lang="de-AT" altLang="de-DE"/>
          </a:p>
          <a:p>
            <a:pPr lvl="1"/>
            <a:r>
              <a:rPr lang="de-AT" altLang="de-DE"/>
              <a:t>Anthony D. Williams, Don Tapscott: </a:t>
            </a:r>
            <a:r>
              <a:rPr lang="de-AT" altLang="de-DE">
                <a:hlinkClick r:id="rId4"/>
              </a:rPr>
              <a:t>Wikinomics</a:t>
            </a:r>
            <a:endParaRPr lang="de-AT" altLang="de-DE"/>
          </a:p>
          <a:p>
            <a:pPr lvl="1">
              <a:buFont typeface="Wingdings" pitchFamily="2" charset="2"/>
              <a:buNone/>
            </a:pPr>
            <a:endParaRPr lang="de-AT" altLang="de-DE"/>
          </a:p>
          <a:p>
            <a:pPr lvl="1"/>
            <a:r>
              <a:rPr lang="de-AT" altLang="de-DE"/>
              <a:t>Yochai Benkler: </a:t>
            </a:r>
            <a:r>
              <a:rPr lang="de-AT" altLang="de-DE">
                <a:hlinkClick r:id="rId5"/>
              </a:rPr>
              <a:t>The Wealth of Networks</a:t>
            </a:r>
            <a:endParaRPr lang="de-AT" altLang="de-DE"/>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de-AT" altLang="de-DE" dirty="0"/>
              <a:t>Wissenschaftstheorie</a:t>
            </a:r>
          </a:p>
        </p:txBody>
      </p:sp>
      <p:sp>
        <p:nvSpPr>
          <p:cNvPr id="94211" name="Rectangle 3"/>
          <p:cNvSpPr>
            <a:spLocks noGrp="1" noChangeArrowheads="1"/>
          </p:cNvSpPr>
          <p:nvPr>
            <p:ph type="body" idx="1"/>
          </p:nvPr>
        </p:nvSpPr>
        <p:spPr/>
        <p:txBody>
          <a:bodyPr/>
          <a:lstStyle/>
          <a:p>
            <a:r>
              <a:rPr lang="de-AT" altLang="de-DE"/>
              <a:t>Wissensgesellschaft:</a:t>
            </a:r>
          </a:p>
          <a:p>
            <a:pPr lvl="1"/>
            <a:r>
              <a:rPr lang="de-AT" altLang="de-DE"/>
              <a:t>Viele Menschen, die wenig wissen, lösen Probleme besser, als wenige Experten einer „Elite“!</a:t>
            </a:r>
          </a:p>
          <a:p>
            <a:pPr lvl="1"/>
            <a:endParaRPr lang="de-AT" altLang="de-DE"/>
          </a:p>
          <a:p>
            <a:pPr lvl="1"/>
            <a:r>
              <a:rPr lang="de-AT" altLang="de-DE"/>
              <a:t>Malcolm Gladwell: </a:t>
            </a:r>
            <a:r>
              <a:rPr lang="de-AT" altLang="de-DE">
                <a:hlinkClick r:id="rId2"/>
              </a:rPr>
              <a:t>Blink - The Power of Thinking without Thinking</a:t>
            </a:r>
            <a:r>
              <a:rPr lang="de-AT" altLang="de-DE"/>
              <a:t>  </a:t>
            </a:r>
          </a:p>
          <a:p>
            <a:pPr lvl="1"/>
            <a:r>
              <a:rPr lang="de-AT" altLang="de-DE"/>
              <a:t>Malcolm Gladwell: </a:t>
            </a:r>
            <a:r>
              <a:rPr lang="de-AT" altLang="de-DE">
                <a:hlinkClick r:id="rId3"/>
              </a:rPr>
              <a:t>The Tipping Point - How Little Things can make a Big Difference</a:t>
            </a:r>
            <a:r>
              <a:rPr lang="de-AT" altLang="de-DE"/>
              <a:t> </a:t>
            </a:r>
          </a:p>
          <a:p>
            <a:pPr lvl="1"/>
            <a:r>
              <a:rPr lang="de-AT" altLang="de-DE"/>
              <a:t>Bas Kast: </a:t>
            </a:r>
            <a:r>
              <a:rPr lang="de-AT" altLang="de-DE">
                <a:hlinkClick r:id="rId4"/>
              </a:rPr>
              <a:t>Wie der Bauch dem Kopf beim Denken hilft</a:t>
            </a:r>
            <a:r>
              <a:rPr lang="de-AT" altLang="de-DE"/>
              <a:t>  </a:t>
            </a:r>
          </a:p>
          <a:p>
            <a:pPr lvl="1"/>
            <a:r>
              <a:rPr lang="de-AT" altLang="de-DE"/>
              <a:t>Gerd Gigerenzer: </a:t>
            </a:r>
            <a:r>
              <a:rPr lang="de-AT" altLang="de-DE">
                <a:hlinkClick r:id="rId5"/>
              </a:rPr>
              <a:t>Bauchentscheidungen. Die Intelligenz des Unbewussten und die Macht der Intuition</a:t>
            </a:r>
            <a:r>
              <a:rPr lang="de-AT" altLang="de-DE"/>
              <a:t>  </a:t>
            </a: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AT" altLang="de-DE" dirty="0" smtClean="0"/>
              <a:t>Wissenschaftstheorie</a:t>
            </a:r>
            <a:endParaRPr lang="de-AT" altLang="de-DE" dirty="0"/>
          </a:p>
        </p:txBody>
      </p:sp>
      <p:sp>
        <p:nvSpPr>
          <p:cNvPr id="69635" name="Rectangle 3"/>
          <p:cNvSpPr>
            <a:spLocks noGrp="1" noChangeArrowheads="1"/>
          </p:cNvSpPr>
          <p:nvPr>
            <p:ph type="body" idx="1"/>
          </p:nvPr>
        </p:nvSpPr>
        <p:spPr/>
        <p:txBody>
          <a:bodyPr/>
          <a:lstStyle/>
          <a:p>
            <a:r>
              <a:rPr lang="de-AT" altLang="de-DE" dirty="0" smtClean="0"/>
              <a:t>Rechts- und Wirtschafts-“</a:t>
            </a:r>
            <a:r>
              <a:rPr lang="de-AT" altLang="de-DE" dirty="0" smtClean="0"/>
              <a:t>Wissenschaften“</a:t>
            </a:r>
            <a:endParaRPr lang="de-AT" altLang="de-DE" dirty="0"/>
          </a:p>
          <a:p>
            <a:pPr lvl="1"/>
            <a:r>
              <a:rPr lang="de-AT" altLang="de-DE" dirty="0" smtClean="0"/>
              <a:t>Adam Smith: „Moral Sentiments“ danach „</a:t>
            </a:r>
            <a:r>
              <a:rPr lang="de-AT" altLang="de-DE" dirty="0" err="1" smtClean="0"/>
              <a:t>Wealth</a:t>
            </a:r>
            <a:r>
              <a:rPr lang="de-AT" altLang="de-DE" dirty="0" smtClean="0"/>
              <a:t> </a:t>
            </a:r>
            <a:r>
              <a:rPr lang="de-AT" altLang="de-DE" dirty="0" err="1" smtClean="0"/>
              <a:t>of</a:t>
            </a:r>
            <a:r>
              <a:rPr lang="de-AT" altLang="de-DE" dirty="0" smtClean="0"/>
              <a:t> </a:t>
            </a:r>
            <a:r>
              <a:rPr lang="de-AT" altLang="de-DE" dirty="0" err="1" smtClean="0"/>
              <a:t>Nations</a:t>
            </a:r>
            <a:r>
              <a:rPr lang="de-AT" altLang="de-DE" dirty="0" smtClean="0"/>
              <a:t>“ </a:t>
            </a:r>
            <a:r>
              <a:rPr lang="de-AT" altLang="de-DE" dirty="0" smtClean="0">
                <a:sym typeface="Wingdings" pitchFamily="2" charset="2"/>
              </a:rPr>
              <a:t> war ein schottischer MORALPHILOSOPH, der die „Hand Gottes“ (die „unsichtbare Hand“) zur Grundlage einer „mathematisch verbrämten Pseudowissenschaft“ (in Anlehnung an die Physik von Isaac Newton) erfand!</a:t>
            </a:r>
            <a:endParaRPr lang="de-AT" altLang="de-DE" dirty="0"/>
          </a:p>
          <a:p>
            <a:pPr lvl="1"/>
            <a:endParaRPr lang="de-AT" altLang="de-DE" dirty="0"/>
          </a:p>
          <a:p>
            <a:r>
              <a:rPr lang="de-AT" altLang="de-DE" dirty="0" smtClean="0"/>
              <a:t>Geld „ist“ ein Gesellschaftsvertrag</a:t>
            </a:r>
          </a:p>
          <a:p>
            <a:r>
              <a:rPr lang="de-AT" altLang="de-DE" dirty="0" smtClean="0"/>
              <a:t>Ökonomie und Recht SIND EINS</a:t>
            </a:r>
          </a:p>
          <a:p>
            <a:r>
              <a:rPr lang="de-AT" altLang="de-DE" dirty="0" smtClean="0"/>
              <a:t>Es kann kein „ungesetzliches Zahlungsmittel“ geben</a:t>
            </a:r>
          </a:p>
          <a:p>
            <a:r>
              <a:rPr lang="de-AT" altLang="de-DE" dirty="0" smtClean="0">
                <a:sym typeface="Wingdings" pitchFamily="2" charset="2"/>
              </a:rPr>
              <a:t> Es kann den Euro nicht geben (ESM bricht dt. Grundgesetz und Vertrag von Lissabon)</a:t>
            </a:r>
            <a:endParaRPr lang="de-AT" altLang="de-DE" dirty="0"/>
          </a:p>
          <a:p>
            <a:pPr>
              <a:buNone/>
            </a:pPr>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AT" altLang="de-DE" dirty="0" smtClean="0"/>
              <a:t>Wissenschaftstheorie</a:t>
            </a:r>
            <a:endParaRPr lang="de-AT" altLang="de-DE" dirty="0"/>
          </a:p>
        </p:txBody>
      </p:sp>
      <p:sp>
        <p:nvSpPr>
          <p:cNvPr id="69635" name="Rectangle 3"/>
          <p:cNvSpPr>
            <a:spLocks noGrp="1" noChangeArrowheads="1"/>
          </p:cNvSpPr>
          <p:nvPr>
            <p:ph type="body" idx="1"/>
          </p:nvPr>
        </p:nvSpPr>
        <p:spPr/>
        <p:txBody>
          <a:bodyPr/>
          <a:lstStyle/>
          <a:p>
            <a:r>
              <a:rPr lang="de-AT" altLang="de-DE" dirty="0" smtClean="0"/>
              <a:t>Rechts- und Wirtschafts-“</a:t>
            </a:r>
            <a:r>
              <a:rPr lang="de-AT" altLang="de-DE" dirty="0" smtClean="0"/>
              <a:t>Wissenschaften“</a:t>
            </a:r>
            <a:endParaRPr lang="de-AT" altLang="de-DE" dirty="0"/>
          </a:p>
          <a:p>
            <a:pPr lvl="1"/>
            <a:r>
              <a:rPr lang="de-AT" altLang="de-DE" dirty="0" smtClean="0"/>
              <a:t>… bezeichnen beide sich selbst als „normativ“ (regelsetzend). Regeln zu setzen ist KEIN ZIEL DER WISSENSCHAFT, sondern ein Herrschaftssystem.</a:t>
            </a:r>
            <a:endParaRPr lang="de-AT" altLang="de-DE" dirty="0"/>
          </a:p>
          <a:p>
            <a:pPr lvl="1"/>
            <a:endParaRPr lang="de-AT" altLang="de-DE" dirty="0"/>
          </a:p>
          <a:p>
            <a:pPr>
              <a:buNone/>
            </a:pPr>
            <a:r>
              <a:rPr lang="de-AT" altLang="de-DE" dirty="0" smtClean="0"/>
              <a:t>Mit der Dialektik wurde versucht Ökonomie und Recht zu spalten und so ein künstlicher Konflikt erzeugt („Sachzwang“): </a:t>
            </a:r>
          </a:p>
          <a:p>
            <a:pPr>
              <a:buNone/>
            </a:pPr>
            <a:r>
              <a:rPr lang="de-AT" altLang="de-DE" dirty="0" smtClean="0"/>
              <a:t>„Gib mir die Macht der Geldschöpfung und es ist mir egal, wer die Gesetze schreibt!“</a:t>
            </a:r>
          </a:p>
          <a:p>
            <a:pPr>
              <a:buNone/>
            </a:pPr>
            <a:endParaRPr lang="de-AT" altLang="de-DE" dirty="0" smtClean="0"/>
          </a:p>
          <a:p>
            <a:pPr>
              <a:buNone/>
            </a:pPr>
            <a:r>
              <a:rPr lang="de-AT" altLang="de-DE" dirty="0" smtClean="0">
                <a:sym typeface="Wingdings" pitchFamily="2" charset="2"/>
              </a:rPr>
              <a:t> </a:t>
            </a:r>
            <a:r>
              <a:rPr lang="de-AT" altLang="de-DE" dirty="0" smtClean="0"/>
              <a:t>„Gib mir die Macht der Gesetzgebung und es ist mir egal, wer das Geld verbucht.“</a:t>
            </a:r>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de-AT" altLang="de-DE"/>
              <a:t>Inhaltsverzeichnis</a:t>
            </a:r>
          </a:p>
        </p:txBody>
      </p:sp>
      <p:sp>
        <p:nvSpPr>
          <p:cNvPr id="68611" name="Rectangle 3"/>
          <p:cNvSpPr>
            <a:spLocks noGrp="1" noChangeArrowheads="1"/>
          </p:cNvSpPr>
          <p:nvPr>
            <p:ph type="body" idx="1"/>
          </p:nvPr>
        </p:nvSpPr>
        <p:spPr/>
        <p:txBody>
          <a:bodyPr/>
          <a:lstStyle/>
          <a:p>
            <a:pPr lvl="1"/>
            <a:r>
              <a:rPr lang="de-AT" altLang="de-DE" dirty="0"/>
              <a:t>Ethik und Erkenntnis</a:t>
            </a:r>
          </a:p>
          <a:p>
            <a:pPr lvl="1"/>
            <a:r>
              <a:rPr lang="de-AT" altLang="de-DE" dirty="0"/>
              <a:t>Ethik und </a:t>
            </a:r>
            <a:r>
              <a:rPr lang="de-AT" altLang="de-DE" dirty="0" smtClean="0"/>
              <a:t>Wissenschaft</a:t>
            </a:r>
          </a:p>
          <a:p>
            <a:pPr lvl="1"/>
            <a:r>
              <a:rPr lang="de-AT" altLang="de-DE" dirty="0" smtClean="0"/>
              <a:t>Pseudowissenschaften und </a:t>
            </a:r>
            <a:r>
              <a:rPr lang="de-AT" altLang="de-DE" dirty="0" smtClean="0"/>
              <a:t>Wissenschaftswahn</a:t>
            </a:r>
            <a:endParaRPr lang="de-AT" altLang="de-DE" dirty="0"/>
          </a:p>
          <a:p>
            <a:pPr lvl="1"/>
            <a:r>
              <a:rPr lang="de-AT" altLang="de-DE" dirty="0"/>
              <a:t>Die Wissensgesellschaft – Open </a:t>
            </a:r>
            <a:r>
              <a:rPr lang="de-AT" altLang="de-DE" dirty="0" smtClean="0"/>
              <a:t>Science</a:t>
            </a:r>
          </a:p>
          <a:p>
            <a:r>
              <a:rPr lang="de-AT" altLang="de-DE" dirty="0" smtClean="0"/>
              <a:t>Wissenschaftliche </a:t>
            </a:r>
            <a:r>
              <a:rPr lang="de-AT" altLang="de-DE" dirty="0"/>
              <a:t>Methoden</a:t>
            </a:r>
          </a:p>
          <a:p>
            <a:pPr lvl="1"/>
            <a:r>
              <a:rPr lang="de-AT" altLang="de-DE" dirty="0"/>
              <a:t>Hypothesen, Theorien, Prämissen, Axiome</a:t>
            </a:r>
          </a:p>
          <a:p>
            <a:pPr lvl="1"/>
            <a:r>
              <a:rPr lang="de-AT" altLang="de-DE" dirty="0"/>
              <a:t>Verifikation und Falsifikation</a:t>
            </a:r>
          </a:p>
          <a:p>
            <a:pPr lvl="1"/>
            <a:r>
              <a:rPr lang="de-AT" altLang="de-DE" dirty="0"/>
              <a:t>Induktion und Deduktion</a:t>
            </a:r>
          </a:p>
          <a:p>
            <a:pPr lvl="1"/>
            <a:r>
              <a:rPr lang="de-AT" altLang="de-DE" dirty="0"/>
              <a:t>Sinn und Unsinn der Statistik</a:t>
            </a:r>
          </a:p>
          <a:p>
            <a:pPr lvl="2"/>
            <a:r>
              <a:rPr lang="de-AT" altLang="de-DE" dirty="0"/>
              <a:t>Grenzen empirischer Methoden</a:t>
            </a:r>
          </a:p>
          <a:p>
            <a:pPr lvl="2"/>
            <a:r>
              <a:rPr lang="de-AT" altLang="de-DE" dirty="0"/>
              <a:t>Grundgesamtheit, Stichprobe, Verteilung</a:t>
            </a:r>
          </a:p>
          <a:p>
            <a:pPr lvl="2"/>
            <a:r>
              <a:rPr lang="de-AT" altLang="de-DE" dirty="0"/>
              <a:t>Korrelation und Kausalität</a:t>
            </a:r>
          </a:p>
          <a:p>
            <a:pPr lvl="2"/>
            <a:r>
              <a:rPr lang="de-AT" altLang="de-DE" dirty="0"/>
              <a:t>Klassische Fehlschlüsse und Missbrauch</a:t>
            </a:r>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AT" altLang="de-DE" dirty="0" smtClean="0"/>
              <a:t>Wissenschaftstheorie</a:t>
            </a:r>
            <a:endParaRPr lang="de-AT" altLang="de-DE" dirty="0"/>
          </a:p>
        </p:txBody>
      </p:sp>
      <p:sp>
        <p:nvSpPr>
          <p:cNvPr id="69635" name="Rectangle 3"/>
          <p:cNvSpPr>
            <a:spLocks noGrp="1" noChangeArrowheads="1"/>
          </p:cNvSpPr>
          <p:nvPr>
            <p:ph type="body" idx="1"/>
          </p:nvPr>
        </p:nvSpPr>
        <p:spPr/>
        <p:txBody>
          <a:bodyPr/>
          <a:lstStyle/>
          <a:p>
            <a:r>
              <a:rPr lang="de-AT" altLang="de-DE" dirty="0" smtClean="0"/>
              <a:t>Rupert </a:t>
            </a:r>
            <a:r>
              <a:rPr lang="de-AT" altLang="de-DE" dirty="0" err="1" smtClean="0"/>
              <a:t>Sheldrake</a:t>
            </a:r>
            <a:r>
              <a:rPr lang="de-AT" altLang="de-DE" dirty="0" smtClean="0"/>
              <a:t>:</a:t>
            </a:r>
          </a:p>
          <a:p>
            <a:pPr lvl="1"/>
            <a:r>
              <a:rPr lang="de-AT" altLang="de-DE" dirty="0" smtClean="0"/>
              <a:t>„</a:t>
            </a:r>
            <a:r>
              <a:rPr lang="de-AT" altLang="de-DE" dirty="0" smtClean="0">
                <a:hlinkClick r:id="rId2"/>
              </a:rPr>
              <a:t>Der Wissenschaftswahn</a:t>
            </a:r>
            <a:r>
              <a:rPr lang="de-AT" altLang="de-DE" dirty="0" smtClean="0"/>
              <a:t> – Warum der Materialismus ausgedient hat“. (</a:t>
            </a:r>
            <a:r>
              <a:rPr lang="de-AT" altLang="de-DE" dirty="0" smtClean="0">
                <a:hlinkClick r:id="rId3"/>
              </a:rPr>
              <a:t>Vortrag 50 Minuten</a:t>
            </a:r>
            <a:r>
              <a:rPr lang="de-AT" altLang="de-DE" dirty="0" smtClean="0"/>
              <a:t>)</a:t>
            </a:r>
            <a:endParaRPr lang="de-AT" altLang="de-DE" dirty="0"/>
          </a:p>
          <a:p>
            <a:pPr lvl="1"/>
            <a:r>
              <a:rPr lang="de-AT" altLang="de-DE" dirty="0" smtClean="0"/>
              <a:t>1. Ist die Natur mechanisch?</a:t>
            </a:r>
          </a:p>
          <a:p>
            <a:pPr lvl="1"/>
            <a:r>
              <a:rPr lang="de-AT" altLang="de-DE" dirty="0" smtClean="0"/>
              <a:t>2. Ist die Gesamtmenge der Materie und Energie immer gleich?</a:t>
            </a:r>
          </a:p>
          <a:p>
            <a:pPr lvl="1"/>
            <a:r>
              <a:rPr lang="de-AT" altLang="de-DE" dirty="0" smtClean="0"/>
              <a:t>3. Stehen die Naturgesetze ein für allemal fest?</a:t>
            </a:r>
          </a:p>
          <a:p>
            <a:pPr lvl="1"/>
            <a:r>
              <a:rPr lang="de-AT" altLang="de-DE" dirty="0" smtClean="0"/>
              <a:t>4. Ist Materie ohne Bewusstsein?</a:t>
            </a:r>
          </a:p>
          <a:p>
            <a:pPr lvl="1"/>
            <a:r>
              <a:rPr lang="de-AT" altLang="de-DE" dirty="0" smtClean="0"/>
              <a:t>5. Ist die Natur ohne Zwecke und Absichten?</a:t>
            </a:r>
          </a:p>
          <a:p>
            <a:pPr lvl="1"/>
            <a:r>
              <a:rPr lang="de-AT" altLang="de-DE" dirty="0" smtClean="0"/>
              <a:t>6. Ist biologische Vererbung ausschließlich materieller Natur?</a:t>
            </a:r>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AT" altLang="de-DE" dirty="0" smtClean="0"/>
              <a:t>Wissenschaftstheorie</a:t>
            </a:r>
            <a:endParaRPr lang="de-AT" altLang="de-DE" dirty="0"/>
          </a:p>
        </p:txBody>
      </p:sp>
      <p:sp>
        <p:nvSpPr>
          <p:cNvPr id="69635" name="Rectangle 3"/>
          <p:cNvSpPr>
            <a:spLocks noGrp="1" noChangeArrowheads="1"/>
          </p:cNvSpPr>
          <p:nvPr>
            <p:ph type="body" idx="1"/>
          </p:nvPr>
        </p:nvSpPr>
        <p:spPr/>
        <p:txBody>
          <a:bodyPr/>
          <a:lstStyle/>
          <a:p>
            <a:r>
              <a:rPr lang="de-AT" altLang="de-DE" dirty="0" smtClean="0"/>
              <a:t>Rupert </a:t>
            </a:r>
            <a:r>
              <a:rPr lang="de-AT" altLang="de-DE" dirty="0" err="1" smtClean="0"/>
              <a:t>Sheldrake</a:t>
            </a:r>
            <a:r>
              <a:rPr lang="de-AT" altLang="de-DE" dirty="0" smtClean="0"/>
              <a:t>:</a:t>
            </a:r>
          </a:p>
          <a:p>
            <a:pPr lvl="1"/>
            <a:r>
              <a:rPr lang="de-AT" altLang="de-DE" dirty="0" smtClean="0"/>
              <a:t>„</a:t>
            </a:r>
            <a:r>
              <a:rPr lang="de-AT" altLang="de-DE" dirty="0" smtClean="0">
                <a:hlinkClick r:id="rId2"/>
              </a:rPr>
              <a:t>Der Wissenschaftswahn</a:t>
            </a:r>
            <a:r>
              <a:rPr lang="de-AT" altLang="de-DE" dirty="0" smtClean="0"/>
              <a:t> – Warum der Materialismus ausgedient hat“. (</a:t>
            </a:r>
            <a:r>
              <a:rPr lang="de-AT" altLang="de-DE" dirty="0" smtClean="0">
                <a:hlinkClick r:id="rId3"/>
              </a:rPr>
              <a:t>Vortrag 50 Minuten</a:t>
            </a:r>
            <a:r>
              <a:rPr lang="de-AT" altLang="de-DE" dirty="0" smtClean="0"/>
              <a:t>)</a:t>
            </a:r>
          </a:p>
          <a:p>
            <a:pPr lvl="1"/>
            <a:r>
              <a:rPr lang="de-AT" altLang="de-DE" dirty="0" smtClean="0"/>
              <a:t>7. Werden Erinnerungen als materielle Spuren gespeichert?</a:t>
            </a:r>
          </a:p>
          <a:p>
            <a:pPr lvl="1"/>
            <a:r>
              <a:rPr lang="de-AT" altLang="de-DE" dirty="0" smtClean="0"/>
              <a:t>8. Gibt es Geist nur im Gehirn?</a:t>
            </a:r>
          </a:p>
          <a:p>
            <a:pPr lvl="1"/>
            <a:r>
              <a:rPr lang="de-AT" altLang="de-DE" dirty="0" smtClean="0"/>
              <a:t>9. Sind unerklärliche Phänomene reine Einbildung?</a:t>
            </a:r>
          </a:p>
          <a:p>
            <a:pPr lvl="1"/>
            <a:r>
              <a:rPr lang="de-AT" altLang="de-DE" dirty="0" smtClean="0"/>
              <a:t>10. Ist mechanische Medizin die einzig wirksame Medizin?</a:t>
            </a:r>
          </a:p>
          <a:p>
            <a:pPr lvl="1"/>
            <a:r>
              <a:rPr lang="de-AT" altLang="de-DE" dirty="0" smtClean="0"/>
              <a:t>11. Die Illusion der Objektivität</a:t>
            </a:r>
          </a:p>
          <a:p>
            <a:pPr lvl="1"/>
            <a:r>
              <a:rPr lang="de-AT" altLang="de-DE" dirty="0" smtClean="0"/>
              <a:t>12. Die Zukunft der Wissenschaft</a:t>
            </a:r>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de-AT" altLang="de-DE"/>
              <a:t>Wissenschaftstheorie</a:t>
            </a:r>
          </a:p>
        </p:txBody>
      </p:sp>
      <p:sp>
        <p:nvSpPr>
          <p:cNvPr id="96259" name="Rectangle 3"/>
          <p:cNvSpPr>
            <a:spLocks noGrp="1" noChangeArrowheads="1"/>
          </p:cNvSpPr>
          <p:nvPr>
            <p:ph type="body" idx="1"/>
          </p:nvPr>
        </p:nvSpPr>
        <p:spPr/>
        <p:txBody>
          <a:bodyPr/>
          <a:lstStyle/>
          <a:p>
            <a:r>
              <a:rPr lang="de-AT" altLang="de-DE">
                <a:hlinkClick r:id="rId2"/>
              </a:rPr>
              <a:t>Open Science</a:t>
            </a:r>
            <a:r>
              <a:rPr lang="de-AT" altLang="de-DE"/>
              <a:t>:</a:t>
            </a:r>
          </a:p>
          <a:p>
            <a:pPr lvl="1"/>
            <a:r>
              <a:rPr lang="de-AT" altLang="de-DE"/>
              <a:t>Öffentliche Mitarbeit ist die beste Kontrolle gegen Missbrauch</a:t>
            </a:r>
          </a:p>
          <a:p>
            <a:pPr lvl="1"/>
            <a:endParaRPr lang="de-AT" altLang="de-DE"/>
          </a:p>
          <a:p>
            <a:pPr lvl="1"/>
            <a:r>
              <a:rPr lang="de-AT" altLang="de-DE"/>
              <a:t>Wissen entsteht im Netzwerk (griechische Philosophen: im Dialog)</a:t>
            </a:r>
          </a:p>
          <a:p>
            <a:pPr lvl="1"/>
            <a:endParaRPr lang="de-AT" altLang="de-DE"/>
          </a:p>
          <a:p>
            <a:pPr lvl="1"/>
            <a:r>
              <a:rPr lang="de-AT" altLang="de-DE"/>
              <a:t>Geteiltes Wissen ist wirksameres Wissen</a:t>
            </a:r>
          </a:p>
          <a:p>
            <a:pPr lvl="1"/>
            <a:endParaRPr lang="de-AT" altLang="de-DE"/>
          </a:p>
          <a:p>
            <a:pPr lvl="1"/>
            <a:r>
              <a:rPr lang="de-AT" altLang="de-DE"/>
              <a:t>Goethes Faust: „Was Du ererbt von Deinen Vätern hast, erwirb es um es zu besitzen!“</a:t>
            </a:r>
          </a:p>
        </p:txBody>
      </p:sp>
    </p:spTree>
  </p:cSld>
  <p:clrMapOvr>
    <a:masterClrMapping/>
  </p:clrMapOvr>
  <p:transition spd="med">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de-AT" altLang="de-DE"/>
              <a:t>Wissenschaftstheorie</a:t>
            </a:r>
          </a:p>
        </p:txBody>
      </p:sp>
      <p:sp>
        <p:nvSpPr>
          <p:cNvPr id="95235" name="Rectangle 3"/>
          <p:cNvSpPr>
            <a:spLocks noGrp="1" noChangeArrowheads="1"/>
          </p:cNvSpPr>
          <p:nvPr>
            <p:ph type="body" idx="1"/>
          </p:nvPr>
        </p:nvSpPr>
        <p:spPr/>
        <p:txBody>
          <a:bodyPr/>
          <a:lstStyle/>
          <a:p>
            <a:pPr>
              <a:lnSpc>
                <a:spcPct val="90000"/>
              </a:lnSpc>
            </a:pPr>
            <a:r>
              <a:rPr lang="de-AT" altLang="de-DE">
                <a:hlinkClick r:id="rId2"/>
              </a:rPr>
              <a:t>Hypothese</a:t>
            </a:r>
            <a:r>
              <a:rPr lang="de-AT" altLang="de-DE"/>
              <a:t>:</a:t>
            </a:r>
          </a:p>
          <a:p>
            <a:pPr lvl="1">
              <a:lnSpc>
                <a:spcPct val="90000"/>
              </a:lnSpc>
            </a:pPr>
            <a:endParaRPr lang="de-AT" altLang="de-DE"/>
          </a:p>
          <a:p>
            <a:pPr lvl="1">
              <a:lnSpc>
                <a:spcPct val="90000"/>
              </a:lnSpc>
            </a:pPr>
            <a:r>
              <a:rPr lang="de-AT" altLang="de-DE"/>
              <a:t>Eine begründete Vermutung, deren Gültigkeitsbedingungen angegeben werden können</a:t>
            </a:r>
          </a:p>
          <a:p>
            <a:pPr lvl="1">
              <a:lnSpc>
                <a:spcPct val="90000"/>
              </a:lnSpc>
            </a:pPr>
            <a:endParaRPr lang="de-AT" altLang="de-DE"/>
          </a:p>
          <a:p>
            <a:pPr>
              <a:lnSpc>
                <a:spcPct val="90000"/>
              </a:lnSpc>
            </a:pPr>
            <a:r>
              <a:rPr lang="de-AT" altLang="de-DE">
                <a:hlinkClick r:id="rId3"/>
              </a:rPr>
              <a:t>Theorie</a:t>
            </a:r>
            <a:r>
              <a:rPr lang="de-AT" altLang="de-DE"/>
              <a:t>:</a:t>
            </a:r>
          </a:p>
          <a:p>
            <a:pPr lvl="1">
              <a:lnSpc>
                <a:spcPct val="90000"/>
              </a:lnSpc>
            </a:pPr>
            <a:endParaRPr lang="de-AT" altLang="de-DE"/>
          </a:p>
          <a:p>
            <a:pPr lvl="1">
              <a:lnSpc>
                <a:spcPct val="90000"/>
              </a:lnSpc>
            </a:pPr>
            <a:r>
              <a:rPr lang="de-AT" altLang="de-DE"/>
              <a:t>Ein vereinfachtes Bild eines Ausschnitts der Wirklichkeit (ACHTUNG! WIRKLICHKEIT IMPLIZIT VORAUSGESETZT!), um damit diese Wirklichkeit zu erklären bzw. Prognosen zu erstellen</a:t>
            </a:r>
          </a:p>
          <a:p>
            <a:pPr lvl="1">
              <a:lnSpc>
                <a:spcPct val="90000"/>
              </a:lnSpc>
            </a:pPr>
            <a:endParaRPr lang="de-AT" altLang="de-DE"/>
          </a:p>
          <a:p>
            <a:pPr lvl="1">
              <a:lnSpc>
                <a:spcPct val="90000"/>
              </a:lnSpc>
            </a:pPr>
            <a:r>
              <a:rPr lang="de-AT" altLang="de-DE"/>
              <a:t>Konstruktivistisch: Die Theorie IST die Wirklichkeit der Wissenschaftler</a:t>
            </a:r>
          </a:p>
        </p:txBody>
      </p:sp>
    </p:spTree>
  </p:cSld>
  <p:clrMapOvr>
    <a:masterClrMapping/>
  </p:clrMapOvr>
  <p:transition spd="med">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de-AT" altLang="de-DE"/>
              <a:t>Wissenschaftstheorie</a:t>
            </a:r>
          </a:p>
        </p:txBody>
      </p:sp>
      <p:sp>
        <p:nvSpPr>
          <p:cNvPr id="97283" name="Rectangle 3"/>
          <p:cNvSpPr>
            <a:spLocks noGrp="1" noChangeArrowheads="1"/>
          </p:cNvSpPr>
          <p:nvPr>
            <p:ph type="body" idx="1"/>
          </p:nvPr>
        </p:nvSpPr>
        <p:spPr/>
        <p:txBody>
          <a:bodyPr/>
          <a:lstStyle/>
          <a:p>
            <a:pPr>
              <a:lnSpc>
                <a:spcPct val="80000"/>
              </a:lnSpc>
            </a:pPr>
            <a:r>
              <a:rPr lang="de-AT" altLang="de-DE" sz="1800">
                <a:hlinkClick r:id="rId2"/>
              </a:rPr>
              <a:t>Prämisse</a:t>
            </a:r>
            <a:r>
              <a:rPr lang="de-AT" altLang="de-DE" sz="1800"/>
              <a:t>:</a:t>
            </a:r>
          </a:p>
          <a:p>
            <a:pPr>
              <a:lnSpc>
                <a:spcPct val="80000"/>
              </a:lnSpc>
            </a:pPr>
            <a:endParaRPr lang="de-AT" altLang="de-DE" sz="1800"/>
          </a:p>
          <a:p>
            <a:pPr lvl="1">
              <a:lnSpc>
                <a:spcPct val="80000"/>
              </a:lnSpc>
            </a:pPr>
            <a:r>
              <a:rPr lang="de-AT" altLang="de-DE" sz="1800"/>
              <a:t>Eine Voraussetzung oder Annahme, unter der eine Hypothese gültig ist. Prämissen müssen immer explizit angegeben werden, um die Grenzen der Modelle sichtbar zu machen!</a:t>
            </a:r>
          </a:p>
          <a:p>
            <a:pPr lvl="1">
              <a:lnSpc>
                <a:spcPct val="80000"/>
              </a:lnSpc>
            </a:pPr>
            <a:endParaRPr lang="de-AT" altLang="de-DE" sz="1800"/>
          </a:p>
          <a:p>
            <a:pPr>
              <a:lnSpc>
                <a:spcPct val="80000"/>
              </a:lnSpc>
            </a:pPr>
            <a:r>
              <a:rPr lang="de-AT" altLang="de-DE" sz="1800">
                <a:hlinkClick r:id="rId3"/>
              </a:rPr>
              <a:t>Axiom</a:t>
            </a:r>
            <a:r>
              <a:rPr lang="de-AT" altLang="de-DE" sz="1800"/>
              <a:t>:</a:t>
            </a:r>
          </a:p>
          <a:p>
            <a:pPr>
              <a:lnSpc>
                <a:spcPct val="80000"/>
              </a:lnSpc>
            </a:pPr>
            <a:endParaRPr lang="de-AT" altLang="de-DE" sz="1800"/>
          </a:p>
          <a:p>
            <a:pPr lvl="1">
              <a:lnSpc>
                <a:spcPct val="80000"/>
              </a:lnSpc>
            </a:pPr>
            <a:r>
              <a:rPr lang="de-AT" altLang="de-DE" sz="1800"/>
              <a:t>Ein nicht abgeleiteter Ausgangssatz (Annahme, die nicht weiter begründet wird).</a:t>
            </a:r>
          </a:p>
          <a:p>
            <a:pPr lvl="1">
              <a:lnSpc>
                <a:spcPct val="80000"/>
              </a:lnSpc>
            </a:pPr>
            <a:r>
              <a:rPr lang="de-AT" altLang="de-DE" sz="1800"/>
              <a:t>Einstein: Axiomatische Methode</a:t>
            </a:r>
          </a:p>
          <a:p>
            <a:pPr lvl="1">
              <a:lnSpc>
                <a:spcPct val="80000"/>
              </a:lnSpc>
            </a:pPr>
            <a:r>
              <a:rPr lang="de-AT" altLang="de-DE" sz="1800">
                <a:sym typeface="Wingdings" pitchFamily="2" charset="2"/>
              </a:rPr>
              <a:t> unterstellte einfach Konstanz der Lichtgeschwindigkeit, um zu sehen, was daraus folgen würde!</a:t>
            </a:r>
          </a:p>
          <a:p>
            <a:pPr lvl="1">
              <a:lnSpc>
                <a:spcPct val="80000"/>
              </a:lnSpc>
            </a:pPr>
            <a:r>
              <a:rPr lang="de-AT" altLang="de-DE" sz="1800">
                <a:sym typeface="Wingdings" pitchFamily="2" charset="2"/>
              </a:rPr>
              <a:t> </a:t>
            </a:r>
            <a:r>
              <a:rPr lang="de-AT" altLang="de-DE" sz="1800">
                <a:sym typeface="Wingdings" pitchFamily="2" charset="2"/>
                <a:hlinkClick r:id="rId4"/>
              </a:rPr>
              <a:t>Lichtgeschwindigkeit als maximale Geschwindigkeit</a:t>
            </a:r>
            <a:r>
              <a:rPr lang="de-AT" altLang="de-DE" sz="1800">
                <a:sym typeface="Wingdings" pitchFamily="2" charset="2"/>
              </a:rPr>
              <a:t> ist ein Axiom!</a:t>
            </a: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de-AT" altLang="de-DE"/>
              <a:t>Wissenschaftstheorie</a:t>
            </a:r>
          </a:p>
        </p:txBody>
      </p:sp>
      <p:sp>
        <p:nvSpPr>
          <p:cNvPr id="98307" name="Rectangle 3"/>
          <p:cNvSpPr>
            <a:spLocks noGrp="1" noChangeArrowheads="1"/>
          </p:cNvSpPr>
          <p:nvPr>
            <p:ph type="body" idx="1"/>
          </p:nvPr>
        </p:nvSpPr>
        <p:spPr/>
        <p:txBody>
          <a:bodyPr/>
          <a:lstStyle/>
          <a:p>
            <a:r>
              <a:rPr lang="de-AT" altLang="de-DE">
                <a:hlinkClick r:id="rId2"/>
              </a:rPr>
              <a:t>Verifikation</a:t>
            </a:r>
            <a:r>
              <a:rPr lang="de-AT" altLang="de-DE"/>
              <a:t>:</a:t>
            </a:r>
          </a:p>
          <a:p>
            <a:endParaRPr lang="de-AT" altLang="de-DE"/>
          </a:p>
          <a:p>
            <a:pPr lvl="1"/>
            <a:r>
              <a:rPr lang="de-AT" altLang="de-DE"/>
              <a:t>Nachweis der Wahrheit eines Sachverhalts</a:t>
            </a:r>
          </a:p>
          <a:p>
            <a:pPr lvl="1"/>
            <a:endParaRPr lang="de-AT" altLang="de-DE"/>
          </a:p>
          <a:p>
            <a:pPr lvl="1"/>
            <a:r>
              <a:rPr lang="de-AT" altLang="de-DE"/>
              <a:t>Konstruktivist: was genau ist Wahrheit? Vielleicht die Übereinstimmung eines Modells mit der Wirklichkeit? Was genau ist ein Sachverhalt? Wir verifizieren ein Modell mit einem anderen Modell!</a:t>
            </a:r>
          </a:p>
        </p:txBody>
      </p:sp>
    </p:spTree>
  </p:cSld>
  <p:clrMapOvr>
    <a:masterClrMapping/>
  </p:clrMapOvr>
  <p:transition spd="med">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de-AT" altLang="de-DE"/>
              <a:t>Wissenschaftstheorie</a:t>
            </a:r>
          </a:p>
        </p:txBody>
      </p:sp>
      <p:sp>
        <p:nvSpPr>
          <p:cNvPr id="99331" name="Rectangle 3"/>
          <p:cNvSpPr>
            <a:spLocks noGrp="1" noChangeArrowheads="1"/>
          </p:cNvSpPr>
          <p:nvPr>
            <p:ph type="body" idx="1"/>
          </p:nvPr>
        </p:nvSpPr>
        <p:spPr/>
        <p:txBody>
          <a:bodyPr/>
          <a:lstStyle/>
          <a:p>
            <a:pPr>
              <a:lnSpc>
                <a:spcPct val="80000"/>
              </a:lnSpc>
            </a:pPr>
            <a:r>
              <a:rPr lang="de-AT" altLang="de-DE" sz="1800">
                <a:hlinkClick r:id="rId2"/>
              </a:rPr>
              <a:t>Falsifikation</a:t>
            </a:r>
            <a:r>
              <a:rPr lang="de-AT" altLang="de-DE" sz="1800"/>
              <a:t>:</a:t>
            </a:r>
          </a:p>
          <a:p>
            <a:pPr>
              <a:lnSpc>
                <a:spcPct val="80000"/>
              </a:lnSpc>
            </a:pPr>
            <a:endParaRPr lang="de-AT" altLang="de-DE" sz="1800"/>
          </a:p>
          <a:p>
            <a:pPr lvl="1">
              <a:lnSpc>
                <a:spcPct val="80000"/>
              </a:lnSpc>
            </a:pPr>
            <a:r>
              <a:rPr lang="de-AT" altLang="de-DE" sz="1800"/>
              <a:t>Ist die Widerlegung einer Aussage, Methode, These, Hypothese oder Theorie</a:t>
            </a:r>
          </a:p>
          <a:p>
            <a:pPr lvl="1">
              <a:lnSpc>
                <a:spcPct val="80000"/>
              </a:lnSpc>
            </a:pPr>
            <a:endParaRPr lang="de-AT" altLang="de-DE" sz="1800"/>
          </a:p>
          <a:p>
            <a:pPr lvl="1">
              <a:lnSpc>
                <a:spcPct val="80000"/>
              </a:lnSpc>
            </a:pPr>
            <a:r>
              <a:rPr lang="de-AT" altLang="de-DE" sz="1800"/>
              <a:t>Nach Popper ist das Wissenschaftlichkeitskriterium einer Theorie ihre falsifizierbare Formulierung (nicht falsifizierbar formulierte Theorien verwenden eine Immunisierungsstrategie und geraten zur Ideologie!)</a:t>
            </a:r>
          </a:p>
          <a:p>
            <a:pPr lvl="1">
              <a:lnSpc>
                <a:spcPct val="80000"/>
              </a:lnSpc>
            </a:pPr>
            <a:endParaRPr lang="de-AT" altLang="de-DE" sz="1800"/>
          </a:p>
          <a:p>
            <a:pPr lvl="1">
              <a:lnSpc>
                <a:spcPct val="80000"/>
              </a:lnSpc>
            </a:pPr>
            <a:r>
              <a:rPr lang="de-AT" altLang="de-DE" sz="1800"/>
              <a:t>Beispiel: Verteilungen von Erwartungswerten (</a:t>
            </a:r>
            <a:r>
              <a:rPr lang="de-AT" altLang="de-DE" sz="1800">
                <a:hlinkClick r:id="rId3"/>
              </a:rPr>
              <a:t>CAPM</a:t>
            </a:r>
            <a:r>
              <a:rPr lang="de-AT" altLang="de-DE" sz="1800"/>
              <a:t>) sind nicht empirisch überprüfbar!</a:t>
            </a:r>
          </a:p>
          <a:p>
            <a:pPr lvl="1">
              <a:lnSpc>
                <a:spcPct val="80000"/>
              </a:lnSpc>
            </a:pPr>
            <a:endParaRPr lang="de-AT" altLang="de-DE" sz="1800"/>
          </a:p>
          <a:p>
            <a:pPr lvl="1">
              <a:lnSpc>
                <a:spcPct val="80000"/>
              </a:lnSpc>
            </a:pPr>
            <a:r>
              <a:rPr lang="de-AT" altLang="de-DE" sz="1800"/>
              <a:t>Nach Popper sind Verifikationen nie möglich, Falsifikationen aber endgültig (??) = logischer Widerspruch, denn Falsifikation ist nur die negierte Verifikation et vice versa!</a:t>
            </a:r>
          </a:p>
          <a:p>
            <a:pPr lvl="1">
              <a:lnSpc>
                <a:spcPct val="80000"/>
              </a:lnSpc>
            </a:pP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de-AT" altLang="de-DE"/>
              <a:t>Wissenschaftstheorie</a:t>
            </a:r>
          </a:p>
        </p:txBody>
      </p:sp>
      <p:sp>
        <p:nvSpPr>
          <p:cNvPr id="100355" name="Rectangle 3"/>
          <p:cNvSpPr>
            <a:spLocks noGrp="1" noChangeArrowheads="1"/>
          </p:cNvSpPr>
          <p:nvPr>
            <p:ph type="body" idx="1"/>
          </p:nvPr>
        </p:nvSpPr>
        <p:spPr/>
        <p:txBody>
          <a:bodyPr/>
          <a:lstStyle/>
          <a:p>
            <a:r>
              <a:rPr lang="de-AT" altLang="de-DE">
                <a:hlinkClick r:id="rId2"/>
              </a:rPr>
              <a:t>Induktion</a:t>
            </a:r>
            <a:r>
              <a:rPr lang="de-AT" altLang="de-DE"/>
              <a:t>:</a:t>
            </a:r>
          </a:p>
          <a:p>
            <a:endParaRPr lang="de-AT" altLang="de-DE"/>
          </a:p>
          <a:p>
            <a:pPr lvl="1"/>
            <a:r>
              <a:rPr lang="de-AT" altLang="de-DE"/>
              <a:t>Der Schluss vom Einzelfall auf eine allgemeine Gesetzmäßigkeit. </a:t>
            </a:r>
            <a:r>
              <a:rPr lang="de-AT" altLang="de-DE">
                <a:hlinkClick r:id="rId3"/>
              </a:rPr>
              <a:t>David Hume</a:t>
            </a:r>
            <a:r>
              <a:rPr lang="de-AT" altLang="de-DE"/>
              <a:t> meinte, dies wäre nicht rational möglich. </a:t>
            </a:r>
          </a:p>
          <a:p>
            <a:pPr lvl="1"/>
            <a:endParaRPr lang="de-AT" altLang="de-DE"/>
          </a:p>
          <a:p>
            <a:r>
              <a:rPr lang="de-AT" altLang="de-DE">
                <a:hlinkClick r:id="rId4"/>
              </a:rPr>
              <a:t>Deduktion</a:t>
            </a:r>
            <a:r>
              <a:rPr lang="de-AT" altLang="de-DE"/>
              <a:t>:</a:t>
            </a:r>
          </a:p>
          <a:p>
            <a:endParaRPr lang="de-AT" altLang="de-DE"/>
          </a:p>
          <a:p>
            <a:pPr lvl="1"/>
            <a:r>
              <a:rPr lang="de-AT" altLang="de-DE"/>
              <a:t>Schlussfolgerung vom allgemeinen Grundsatz auf Einzelfälle. Diese Schlüsse sind (angeblich) zwingend (??), aber nur, wenn die Prämissen eingehalten werden. </a:t>
            </a:r>
          </a:p>
        </p:txBody>
      </p:sp>
    </p:spTree>
  </p:cSld>
  <p:clrMapOvr>
    <a:masterClrMapping/>
  </p:clrMapOvr>
  <p:transition spd="med">
    <p:fade thruBlk="1"/>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de-AT" altLang="de-DE"/>
              <a:t>Wissenschaftstheorie</a:t>
            </a:r>
          </a:p>
        </p:txBody>
      </p:sp>
      <p:sp>
        <p:nvSpPr>
          <p:cNvPr id="101379" name="Rectangle 3"/>
          <p:cNvSpPr>
            <a:spLocks noGrp="1" noChangeArrowheads="1"/>
          </p:cNvSpPr>
          <p:nvPr>
            <p:ph type="body" idx="1"/>
          </p:nvPr>
        </p:nvSpPr>
        <p:spPr/>
        <p:txBody>
          <a:bodyPr/>
          <a:lstStyle/>
          <a:p>
            <a:r>
              <a:rPr lang="de-AT" altLang="de-DE">
                <a:hlinkClick r:id="rId2"/>
              </a:rPr>
              <a:t>Zirkelschluss</a:t>
            </a:r>
            <a:r>
              <a:rPr lang="de-AT" altLang="de-DE"/>
              <a:t>:</a:t>
            </a:r>
          </a:p>
          <a:p>
            <a:endParaRPr lang="de-AT" altLang="de-DE"/>
          </a:p>
          <a:p>
            <a:pPr lvl="1"/>
            <a:r>
              <a:rPr lang="de-AT" altLang="de-DE"/>
              <a:t>Der Versuch eine Aussage zu beweisen, indem die Aussage selbst als Voraussetzung verwendet wird. Ist logisch unzulässig.</a:t>
            </a:r>
          </a:p>
          <a:p>
            <a:pPr lvl="1"/>
            <a:endParaRPr lang="de-AT" altLang="de-DE"/>
          </a:p>
          <a:p>
            <a:pPr lvl="1"/>
            <a:r>
              <a:rPr lang="de-AT" altLang="de-DE"/>
              <a:t>Beispiel: Finanzmathematische Bewertungsmodelle (Mark to Model), die den vollkommenen Kapitalmarkt voraussetzen </a:t>
            </a:r>
            <a:r>
              <a:rPr lang="de-AT" altLang="de-DE">
                <a:sym typeface="Wingdings" pitchFamily="2" charset="2"/>
              </a:rPr>
              <a:t> in diesem wären die Preise bekannt und daher Bewertungsmodelle nicht erforderlich!</a:t>
            </a:r>
            <a:endParaRPr lang="de-AT" altLang="de-DE"/>
          </a:p>
        </p:txBody>
      </p:sp>
    </p:spTree>
  </p:cSld>
  <p:clrMapOvr>
    <a:masterClrMapping/>
  </p:clrMapOvr>
  <p:transition spd="med">
    <p:fade thruBlk="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de-AT" altLang="de-DE"/>
              <a:t>Wissenschaftstheorie</a:t>
            </a:r>
          </a:p>
        </p:txBody>
      </p:sp>
      <p:sp>
        <p:nvSpPr>
          <p:cNvPr id="103427" name="Rectangle 3"/>
          <p:cNvSpPr>
            <a:spLocks noGrp="1" noChangeArrowheads="1"/>
          </p:cNvSpPr>
          <p:nvPr>
            <p:ph type="body" idx="1"/>
          </p:nvPr>
        </p:nvSpPr>
        <p:spPr/>
        <p:txBody>
          <a:bodyPr/>
          <a:lstStyle/>
          <a:p>
            <a:r>
              <a:rPr lang="de-AT" altLang="de-DE">
                <a:hlinkClick r:id="rId2"/>
              </a:rPr>
              <a:t>Tautologie</a:t>
            </a:r>
            <a:r>
              <a:rPr lang="de-AT" altLang="de-DE"/>
              <a:t>:</a:t>
            </a:r>
          </a:p>
          <a:p>
            <a:endParaRPr lang="de-AT" altLang="de-DE"/>
          </a:p>
          <a:p>
            <a:pPr lvl="1"/>
            <a:r>
              <a:rPr lang="de-AT" altLang="de-DE"/>
              <a:t>Eine Aussageform, die unabhängig von den Wahrheitswerten ihrer Bestandteile stets wahr ist.</a:t>
            </a:r>
          </a:p>
          <a:p>
            <a:pPr lvl="1"/>
            <a:endParaRPr lang="de-AT" altLang="de-DE"/>
          </a:p>
          <a:p>
            <a:pPr lvl="1"/>
            <a:r>
              <a:rPr lang="de-AT" altLang="de-DE"/>
              <a:t>Beispiel: Bilanzwahrheit – Eine Bilanz ist dann wahr, wenn sie entsprechend den gesetzlichen Normen erstellt wurde (??).</a:t>
            </a:r>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de-AT" altLang="de-DE"/>
              <a:t>Inhaltsverzeichnis</a:t>
            </a:r>
          </a:p>
        </p:txBody>
      </p:sp>
      <p:sp>
        <p:nvSpPr>
          <p:cNvPr id="69635" name="Rectangle 3"/>
          <p:cNvSpPr>
            <a:spLocks noGrp="1" noChangeArrowheads="1"/>
          </p:cNvSpPr>
          <p:nvPr>
            <p:ph type="body" idx="1"/>
          </p:nvPr>
        </p:nvSpPr>
        <p:spPr/>
        <p:txBody>
          <a:bodyPr/>
          <a:lstStyle/>
          <a:p>
            <a:r>
              <a:rPr lang="de-AT" altLang="de-DE"/>
              <a:t>Wissenschaftstheorie in Finance &amp; Accounting</a:t>
            </a:r>
          </a:p>
          <a:p>
            <a:pPr lvl="1"/>
            <a:r>
              <a:rPr lang="de-AT" altLang="de-DE"/>
              <a:t>Undefinierte Rechtsbegriffe</a:t>
            </a:r>
          </a:p>
          <a:p>
            <a:pPr lvl="1"/>
            <a:r>
              <a:rPr lang="de-AT" altLang="de-DE"/>
              <a:t>Kapitalmarkttheorie und Bilanzierung</a:t>
            </a:r>
          </a:p>
          <a:p>
            <a:pPr lvl="1"/>
            <a:r>
              <a:rPr lang="de-AT" altLang="de-DE"/>
              <a:t>Unternehmensbewertung</a:t>
            </a:r>
          </a:p>
          <a:p>
            <a:pPr lvl="1"/>
            <a:r>
              <a:rPr lang="de-AT" altLang="de-DE"/>
              <a:t>Qualität wissenschaftlicher Modellbildung</a:t>
            </a:r>
          </a:p>
          <a:p>
            <a:pPr lvl="1"/>
            <a:endParaRPr lang="de-AT" altLang="de-DE"/>
          </a:p>
          <a:p>
            <a:r>
              <a:rPr lang="de-AT" altLang="de-DE"/>
              <a:t>Jenseits des Mainstreams</a:t>
            </a:r>
          </a:p>
          <a:p>
            <a:endParaRPr lang="de-AT" altLang="de-DE"/>
          </a:p>
          <a:p>
            <a:r>
              <a:rPr lang="de-AT" altLang="de-DE"/>
              <a:t>Konstruktivismus in den Wirtschaftswissenschaften</a:t>
            </a:r>
          </a:p>
          <a:p>
            <a:pPr lvl="1">
              <a:buFont typeface="Wingdings" pitchFamily="2" charset="2"/>
              <a:buNone/>
            </a:pPr>
            <a:endParaRPr lang="de-AT" altLang="de-DE"/>
          </a:p>
        </p:txBody>
      </p:sp>
    </p:spTree>
  </p:cSld>
  <p:clrMapOvr>
    <a:masterClrMapping/>
  </p:clrMapOvr>
  <p:transition spd="med">
    <p:fade thruBlk="1"/>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de-AT" altLang="de-DE"/>
              <a:t>Wissenschaftstheorie</a:t>
            </a:r>
          </a:p>
        </p:txBody>
      </p:sp>
      <p:sp>
        <p:nvSpPr>
          <p:cNvPr id="104451" name="Rectangle 3"/>
          <p:cNvSpPr>
            <a:spLocks noGrp="1" noChangeArrowheads="1"/>
          </p:cNvSpPr>
          <p:nvPr>
            <p:ph type="body" idx="1"/>
          </p:nvPr>
        </p:nvSpPr>
        <p:spPr/>
        <p:txBody>
          <a:bodyPr/>
          <a:lstStyle/>
          <a:p>
            <a:pPr>
              <a:lnSpc>
                <a:spcPct val="90000"/>
              </a:lnSpc>
            </a:pPr>
            <a:r>
              <a:rPr lang="de-AT" altLang="de-DE"/>
              <a:t>Sinn und Unsinn der Statistik</a:t>
            </a:r>
          </a:p>
          <a:p>
            <a:pPr lvl="1">
              <a:lnSpc>
                <a:spcPct val="90000"/>
              </a:lnSpc>
            </a:pPr>
            <a:endParaRPr lang="de-AT" altLang="de-DE"/>
          </a:p>
          <a:p>
            <a:pPr lvl="1">
              <a:lnSpc>
                <a:spcPct val="90000"/>
              </a:lnSpc>
            </a:pPr>
            <a:r>
              <a:rPr lang="de-AT" altLang="de-DE"/>
              <a:t>Grenzen empirischer Methoden:</a:t>
            </a:r>
          </a:p>
          <a:p>
            <a:pPr lvl="1">
              <a:lnSpc>
                <a:spcPct val="90000"/>
              </a:lnSpc>
            </a:pPr>
            <a:r>
              <a:rPr lang="de-AT" altLang="de-DE"/>
              <a:t>Es können immer nur Elemente des jeweiligen Modells unter den jeweiligen Prämissen überprüft werden</a:t>
            </a:r>
          </a:p>
          <a:p>
            <a:pPr lvl="1">
              <a:lnSpc>
                <a:spcPct val="90000"/>
              </a:lnSpc>
            </a:pPr>
            <a:r>
              <a:rPr lang="de-AT" altLang="de-DE"/>
              <a:t>Mittels empirischer Methoden sind keine NEUEN Erkenntnisse möglich</a:t>
            </a:r>
          </a:p>
          <a:p>
            <a:pPr lvl="1">
              <a:lnSpc>
                <a:spcPct val="90000"/>
              </a:lnSpc>
            </a:pPr>
            <a:r>
              <a:rPr lang="de-AT" altLang="de-DE"/>
              <a:t>Statistische Resultate werden zumeist fehlinterpretiert</a:t>
            </a:r>
          </a:p>
          <a:p>
            <a:pPr lvl="1">
              <a:lnSpc>
                <a:spcPct val="90000"/>
              </a:lnSpc>
            </a:pPr>
            <a:r>
              <a:rPr lang="de-AT" altLang="de-DE"/>
              <a:t>Hypothesentest:</a:t>
            </a:r>
          </a:p>
          <a:p>
            <a:pPr lvl="2">
              <a:lnSpc>
                <a:spcPct val="90000"/>
              </a:lnSpc>
            </a:pPr>
            <a:r>
              <a:rPr lang="de-AT" altLang="de-DE"/>
              <a:t>Aus der Widerlegung der Unabhängigkeit zweier Variabler wird durch Interpretation eine Bestätigung der einzigen, momentan verfügbaren kausalen Hypothese (??!!)</a:t>
            </a:r>
          </a:p>
        </p:txBody>
      </p:sp>
    </p:spTree>
  </p:cSld>
  <p:clrMapOvr>
    <a:masterClrMapping/>
  </p:clrMapOvr>
  <p:transition spd="med">
    <p:fade thruBlk="1"/>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de-AT" altLang="de-DE"/>
              <a:t>Wissenschaftstheorie</a:t>
            </a:r>
          </a:p>
        </p:txBody>
      </p:sp>
      <p:sp>
        <p:nvSpPr>
          <p:cNvPr id="105475" name="Rectangle 3"/>
          <p:cNvSpPr>
            <a:spLocks noGrp="1" noChangeArrowheads="1"/>
          </p:cNvSpPr>
          <p:nvPr>
            <p:ph type="body" idx="1"/>
          </p:nvPr>
        </p:nvSpPr>
        <p:spPr/>
        <p:txBody>
          <a:bodyPr/>
          <a:lstStyle/>
          <a:p>
            <a:r>
              <a:rPr lang="de-AT" altLang="de-DE" sz="1800"/>
              <a:t>Sinn und Unsinn der Statistik</a:t>
            </a:r>
          </a:p>
          <a:p>
            <a:endParaRPr lang="de-AT" altLang="de-DE" sz="1800"/>
          </a:p>
          <a:p>
            <a:pPr lvl="1"/>
            <a:r>
              <a:rPr lang="de-AT" altLang="de-DE" sz="1800"/>
              <a:t>Grundgesamtheit</a:t>
            </a:r>
          </a:p>
          <a:p>
            <a:pPr lvl="2"/>
            <a:r>
              <a:rPr lang="de-AT" altLang="de-DE" sz="1800"/>
              <a:t>Muss problemadäquat gewählt werden</a:t>
            </a:r>
          </a:p>
          <a:p>
            <a:pPr lvl="2"/>
            <a:r>
              <a:rPr lang="de-AT" altLang="de-DE" sz="1800"/>
              <a:t>Beispiel: Prozess gegen O.J. Simpson</a:t>
            </a:r>
          </a:p>
          <a:p>
            <a:pPr lvl="2"/>
            <a:r>
              <a:rPr lang="de-AT" altLang="de-DE" sz="1800"/>
              <a:t>Grundgesamtheit des Verteidigers: alle im letzten Jahr ermordeten Frauen</a:t>
            </a:r>
          </a:p>
          <a:p>
            <a:pPr lvl="2"/>
            <a:r>
              <a:rPr lang="de-AT" altLang="de-DE" sz="1800"/>
              <a:t>Korrekte Grundgesamtheit: alle im letzten Jahr ermordeten Frauen, die von ihren Männern verprügelt wurden</a:t>
            </a:r>
          </a:p>
          <a:p>
            <a:pPr lvl="2"/>
            <a:r>
              <a:rPr lang="de-AT" altLang="de-DE" sz="1800"/>
              <a:t>Wahrscheinlichkeit 8:1 GEGEN O.J. Simpson</a:t>
            </a:r>
          </a:p>
          <a:p>
            <a:pPr lvl="2"/>
            <a:r>
              <a:rPr lang="de-AT" altLang="de-DE" sz="1800"/>
              <a:t>Verteidiger (Dershowitz): „</a:t>
            </a:r>
            <a:r>
              <a:rPr lang="de-DE" altLang="de-DE" sz="1800"/>
              <a:t>Niemand will wirklich Gerechtigkeit. Gewinnen ist für die an Strafprozessen Beteiligten ‚das Einzige, worauf es ankommt’ – genau wie für Profisportler.“</a:t>
            </a: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de-AT" altLang="de-DE"/>
              <a:t>Wissenschaftstheorie</a:t>
            </a:r>
          </a:p>
        </p:txBody>
      </p:sp>
      <p:sp>
        <p:nvSpPr>
          <p:cNvPr id="106499" name="Rectangle 3"/>
          <p:cNvSpPr>
            <a:spLocks noGrp="1" noChangeArrowheads="1"/>
          </p:cNvSpPr>
          <p:nvPr>
            <p:ph type="body" idx="1"/>
          </p:nvPr>
        </p:nvSpPr>
        <p:spPr/>
        <p:txBody>
          <a:bodyPr/>
          <a:lstStyle/>
          <a:p>
            <a:r>
              <a:rPr lang="de-AT" altLang="de-DE"/>
              <a:t>Sinn und Unsinn der Statistik</a:t>
            </a:r>
          </a:p>
          <a:p>
            <a:endParaRPr lang="de-AT" altLang="de-DE"/>
          </a:p>
          <a:p>
            <a:pPr lvl="1"/>
            <a:r>
              <a:rPr lang="de-AT" altLang="de-DE"/>
              <a:t>Stichprobe</a:t>
            </a:r>
          </a:p>
          <a:p>
            <a:pPr lvl="1"/>
            <a:r>
              <a:rPr lang="de-AT" altLang="de-DE"/>
              <a:t>Sollte problemadäquat (z.B. zufällig) gezogen werden</a:t>
            </a:r>
          </a:p>
          <a:p>
            <a:pPr lvl="1"/>
            <a:endParaRPr lang="de-AT" altLang="de-DE"/>
          </a:p>
          <a:p>
            <a:pPr lvl="1"/>
            <a:r>
              <a:rPr lang="de-AT" altLang="de-DE"/>
              <a:t>Verteilung</a:t>
            </a:r>
          </a:p>
          <a:p>
            <a:pPr lvl="1"/>
            <a:r>
              <a:rPr lang="de-AT" altLang="de-DE"/>
              <a:t>Sollte der Verteilung der Merkmale in der Grundgesamtheit in der Realität entsprechen</a:t>
            </a:r>
          </a:p>
          <a:p>
            <a:pPr lvl="1"/>
            <a:endParaRPr lang="de-AT" altLang="de-DE"/>
          </a:p>
          <a:p>
            <a:pPr lvl="1"/>
            <a:r>
              <a:rPr lang="de-AT" altLang="de-DE"/>
              <a:t>Problem: Die Verteilungen in der Realität sind zumeist unbekannt, da sie sich zumeist auf ZUKÜNFTIGE EREIGNISSE beziehen</a:t>
            </a:r>
          </a:p>
        </p:txBody>
      </p:sp>
    </p:spTree>
  </p:cSld>
  <p:clrMapOvr>
    <a:masterClrMapping/>
  </p:clrMapOvr>
  <p:transition spd="med">
    <p:fade thruBlk="1"/>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de-AT" altLang="de-DE"/>
              <a:t>Wissenschaftstheorie</a:t>
            </a:r>
          </a:p>
        </p:txBody>
      </p:sp>
      <p:sp>
        <p:nvSpPr>
          <p:cNvPr id="107523" name="Rectangle 3"/>
          <p:cNvSpPr>
            <a:spLocks noGrp="1" noChangeArrowheads="1"/>
          </p:cNvSpPr>
          <p:nvPr>
            <p:ph type="body" idx="1"/>
          </p:nvPr>
        </p:nvSpPr>
        <p:spPr/>
        <p:txBody>
          <a:bodyPr/>
          <a:lstStyle/>
          <a:p>
            <a:pPr>
              <a:lnSpc>
                <a:spcPct val="90000"/>
              </a:lnSpc>
            </a:pPr>
            <a:r>
              <a:rPr lang="de-AT" altLang="de-DE"/>
              <a:t>Sinn und Unsinn der Statistik</a:t>
            </a:r>
          </a:p>
          <a:p>
            <a:pPr>
              <a:lnSpc>
                <a:spcPct val="90000"/>
              </a:lnSpc>
            </a:pPr>
            <a:endParaRPr lang="de-AT" altLang="de-DE"/>
          </a:p>
          <a:p>
            <a:pPr lvl="1">
              <a:lnSpc>
                <a:spcPct val="90000"/>
              </a:lnSpc>
            </a:pPr>
            <a:r>
              <a:rPr lang="de-AT" altLang="de-DE"/>
              <a:t>Elementarereignisse (die nicht regelmäßig und gleichförmig bzw. in großer Zahl auftreten) können mit statistischen Methoden ÜBERHAUPT NICHT abgebildet werden</a:t>
            </a:r>
          </a:p>
          <a:p>
            <a:pPr lvl="1">
              <a:lnSpc>
                <a:spcPct val="90000"/>
              </a:lnSpc>
            </a:pPr>
            <a:endParaRPr lang="de-AT" altLang="de-DE"/>
          </a:p>
          <a:p>
            <a:pPr lvl="1">
              <a:lnSpc>
                <a:spcPct val="90000"/>
              </a:lnSpc>
            </a:pPr>
            <a:r>
              <a:rPr lang="de-AT" altLang="de-DE"/>
              <a:t>Sind Wirtschaftsprozesse Elementarereignisse?</a:t>
            </a:r>
          </a:p>
          <a:p>
            <a:pPr lvl="1">
              <a:lnSpc>
                <a:spcPct val="90000"/>
              </a:lnSpc>
            </a:pPr>
            <a:endParaRPr lang="de-AT" altLang="de-DE"/>
          </a:p>
          <a:p>
            <a:pPr lvl="1">
              <a:lnSpc>
                <a:spcPct val="90000"/>
              </a:lnSpc>
            </a:pPr>
            <a:r>
              <a:rPr lang="de-AT" altLang="de-DE">
                <a:hlinkClick r:id="rId2"/>
              </a:rPr>
              <a:t>Heraklit</a:t>
            </a:r>
            <a:r>
              <a:rPr lang="de-AT" altLang="de-DE"/>
              <a:t>: Du steigst nie zweimal in denselben Fluss</a:t>
            </a:r>
          </a:p>
          <a:p>
            <a:pPr lvl="1">
              <a:lnSpc>
                <a:spcPct val="90000"/>
              </a:lnSpc>
            </a:pPr>
            <a:endParaRPr lang="de-AT" altLang="de-DE"/>
          </a:p>
          <a:p>
            <a:pPr lvl="1">
              <a:lnSpc>
                <a:spcPct val="90000"/>
              </a:lnSpc>
            </a:pPr>
            <a:r>
              <a:rPr lang="de-AT" altLang="de-DE"/>
              <a:t>Kratylus: Man kann nicht einmal einmal in denselben Fluss steigen</a:t>
            </a:r>
          </a:p>
        </p:txBody>
      </p:sp>
    </p:spTree>
  </p:cSld>
  <p:clrMapOvr>
    <a:masterClrMapping/>
  </p:clrMapOvr>
  <p:transition spd="med">
    <p:fade thruBlk="1"/>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de-AT" altLang="de-DE"/>
              <a:t>Wissenschaftstheorie</a:t>
            </a:r>
          </a:p>
        </p:txBody>
      </p:sp>
      <p:sp>
        <p:nvSpPr>
          <p:cNvPr id="108547" name="Rectangle 3"/>
          <p:cNvSpPr>
            <a:spLocks noGrp="1" noChangeArrowheads="1"/>
          </p:cNvSpPr>
          <p:nvPr>
            <p:ph type="body" idx="1"/>
          </p:nvPr>
        </p:nvSpPr>
        <p:spPr/>
        <p:txBody>
          <a:bodyPr/>
          <a:lstStyle/>
          <a:p>
            <a:r>
              <a:rPr lang="de-AT" altLang="de-DE">
                <a:hlinkClick r:id="rId2"/>
              </a:rPr>
              <a:t>Korrelation</a:t>
            </a:r>
            <a:r>
              <a:rPr lang="de-AT" altLang="de-DE"/>
              <a:t> und </a:t>
            </a:r>
            <a:r>
              <a:rPr lang="de-AT" altLang="de-DE">
                <a:hlinkClick r:id="rId3"/>
              </a:rPr>
              <a:t>Kausalität</a:t>
            </a:r>
            <a:endParaRPr lang="de-AT" altLang="de-DE"/>
          </a:p>
          <a:p>
            <a:endParaRPr lang="de-AT" altLang="de-DE"/>
          </a:p>
          <a:p>
            <a:pPr lvl="1"/>
            <a:r>
              <a:rPr lang="de-AT" altLang="de-DE"/>
              <a:t>Korrelationen können Kausalität nie beweisen (</a:t>
            </a:r>
            <a:r>
              <a:rPr lang="de-AT" altLang="de-DE">
                <a:hlinkClick r:id="rId4"/>
              </a:rPr>
              <a:t>cum hoc ergo propter hoc</a:t>
            </a:r>
            <a:r>
              <a:rPr lang="de-AT" altLang="de-DE"/>
              <a:t>)!</a:t>
            </a:r>
          </a:p>
          <a:p>
            <a:pPr lvl="1"/>
            <a:endParaRPr lang="de-AT" altLang="de-DE"/>
          </a:p>
          <a:p>
            <a:pPr lvl="1"/>
            <a:r>
              <a:rPr lang="de-AT" altLang="de-DE"/>
              <a:t>Es könnte sein, dass Kausalität überhaupt nur in der menschlichen Vorstellung existiert (für Konstruktivisten keine Überraschung!)</a:t>
            </a:r>
          </a:p>
          <a:p>
            <a:pPr lvl="1"/>
            <a:endParaRPr lang="de-AT" altLang="de-DE"/>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de-AT" altLang="de-DE"/>
              <a:t>Wissenschaftstheorie</a:t>
            </a:r>
          </a:p>
        </p:txBody>
      </p:sp>
      <p:sp>
        <p:nvSpPr>
          <p:cNvPr id="110595" name="Rectangle 3"/>
          <p:cNvSpPr>
            <a:spLocks noGrp="1" noChangeArrowheads="1"/>
          </p:cNvSpPr>
          <p:nvPr>
            <p:ph type="body" idx="1"/>
          </p:nvPr>
        </p:nvSpPr>
        <p:spPr/>
        <p:txBody>
          <a:bodyPr/>
          <a:lstStyle/>
          <a:p>
            <a:r>
              <a:rPr lang="de-AT" altLang="de-DE"/>
              <a:t>Sinn und Unsinn von Statistik</a:t>
            </a:r>
          </a:p>
          <a:p>
            <a:endParaRPr lang="de-AT" altLang="de-DE"/>
          </a:p>
          <a:p>
            <a:pPr lvl="1"/>
            <a:r>
              <a:rPr lang="de-AT" altLang="de-DE"/>
              <a:t>Klassische Fehlschlüsse und Missbrauch:</a:t>
            </a:r>
          </a:p>
          <a:p>
            <a:pPr lvl="1"/>
            <a:endParaRPr lang="de-AT" altLang="de-DE"/>
          </a:p>
          <a:p>
            <a:pPr lvl="1"/>
            <a:r>
              <a:rPr lang="de-AT" altLang="de-DE"/>
              <a:t>Hans-Peter Beck-Bornholdt/Hans-Hermann Dubben:</a:t>
            </a:r>
          </a:p>
          <a:p>
            <a:pPr lvl="2"/>
            <a:r>
              <a:rPr lang="de-AT" altLang="de-DE">
                <a:hlinkClick r:id="rId2"/>
              </a:rPr>
              <a:t>Der Hund, der Eier legt</a:t>
            </a:r>
            <a:endParaRPr lang="de-AT" altLang="de-DE"/>
          </a:p>
          <a:p>
            <a:pPr lvl="2"/>
            <a:r>
              <a:rPr lang="de-AT" altLang="de-DE">
                <a:hlinkClick r:id="rId3"/>
              </a:rPr>
              <a:t>Der Schein der Weisen</a:t>
            </a:r>
            <a:endParaRPr lang="de-AT" altLang="de-DE"/>
          </a:p>
          <a:p>
            <a:pPr lvl="2"/>
            <a:r>
              <a:rPr lang="de-AT" altLang="de-DE">
                <a:hlinkClick r:id="rId4"/>
              </a:rPr>
              <a:t>Mit an Wahrscheinlichkeit grenzender Sicherheit</a:t>
            </a:r>
            <a:endParaRPr lang="de-AT" altLang="de-DE"/>
          </a:p>
          <a:p>
            <a:pPr lvl="2"/>
            <a:endParaRPr lang="de-AT" altLang="de-DE"/>
          </a:p>
          <a:p>
            <a:pPr lvl="1"/>
            <a:r>
              <a:rPr lang="de-AT" altLang="de-DE"/>
              <a:t>Gerd Gigerenzer: </a:t>
            </a:r>
            <a:r>
              <a:rPr lang="de-AT" altLang="de-DE">
                <a:hlinkClick r:id="rId5"/>
              </a:rPr>
              <a:t>Einmaleins der Skepsis</a:t>
            </a:r>
            <a:endParaRPr lang="de-AT" altLang="de-DE"/>
          </a:p>
          <a:p>
            <a:pPr lvl="1"/>
            <a:r>
              <a:rPr lang="de-AT" altLang="de-DE"/>
              <a:t>Dietrich Dörner: </a:t>
            </a:r>
            <a:r>
              <a:rPr lang="de-AT" altLang="de-DE">
                <a:hlinkClick r:id="rId6"/>
              </a:rPr>
              <a:t>Logik des Misslingens</a:t>
            </a:r>
            <a:endParaRPr lang="de-AT" altLang="de-DE"/>
          </a:p>
          <a:p>
            <a:pPr lvl="2"/>
            <a:endParaRPr lang="de-AT" altLang="de-DE"/>
          </a:p>
        </p:txBody>
      </p:sp>
    </p:spTree>
  </p:cSld>
  <p:clrMapOvr>
    <a:masterClrMapping/>
  </p:clrMapOvr>
  <p:transition spd="med">
    <p:fade thruBlk="1"/>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de-AT" altLang="de-DE"/>
              <a:t>Wissenschaftstheorie</a:t>
            </a:r>
          </a:p>
        </p:txBody>
      </p:sp>
      <p:sp>
        <p:nvSpPr>
          <p:cNvPr id="109571" name="Rectangle 3"/>
          <p:cNvSpPr>
            <a:spLocks noGrp="1" noChangeArrowheads="1"/>
          </p:cNvSpPr>
          <p:nvPr>
            <p:ph type="body" idx="1"/>
          </p:nvPr>
        </p:nvSpPr>
        <p:spPr/>
        <p:txBody>
          <a:bodyPr/>
          <a:lstStyle/>
          <a:p>
            <a:pPr>
              <a:lnSpc>
                <a:spcPct val="90000"/>
              </a:lnSpc>
            </a:pPr>
            <a:r>
              <a:rPr lang="de-AT" altLang="de-DE"/>
              <a:t>Wissenschaftstheorie in Finance &amp; Accounting</a:t>
            </a:r>
          </a:p>
          <a:p>
            <a:pPr lvl="1">
              <a:lnSpc>
                <a:spcPct val="90000"/>
              </a:lnSpc>
            </a:pPr>
            <a:r>
              <a:rPr lang="de-AT" altLang="de-DE"/>
              <a:t>Undefinierte Rechtsbegriffe:</a:t>
            </a:r>
          </a:p>
          <a:p>
            <a:pPr lvl="2">
              <a:lnSpc>
                <a:spcPct val="90000"/>
              </a:lnSpc>
            </a:pPr>
            <a:r>
              <a:rPr lang="de-AT" altLang="de-DE"/>
              <a:t>„Unternehmen“, „Qualität der Abschlussprüfung“, …</a:t>
            </a:r>
          </a:p>
          <a:p>
            <a:pPr lvl="2">
              <a:lnSpc>
                <a:spcPct val="90000"/>
              </a:lnSpc>
              <a:buFont typeface="Wingdings" pitchFamily="2" charset="2"/>
              <a:buNone/>
            </a:pPr>
            <a:endParaRPr lang="de-AT" altLang="de-DE"/>
          </a:p>
          <a:p>
            <a:pPr lvl="1">
              <a:lnSpc>
                <a:spcPct val="90000"/>
              </a:lnSpc>
            </a:pPr>
            <a:r>
              <a:rPr lang="de-AT" altLang="de-DE"/>
              <a:t>Kapitalmarkttheorie und Bilanzierung</a:t>
            </a:r>
          </a:p>
          <a:p>
            <a:pPr lvl="2">
              <a:lnSpc>
                <a:spcPct val="90000"/>
              </a:lnSpc>
            </a:pPr>
            <a:r>
              <a:rPr lang="de-AT" altLang="de-DE"/>
              <a:t>… sind logisch unvereinbar</a:t>
            </a:r>
          </a:p>
          <a:p>
            <a:pPr lvl="2">
              <a:lnSpc>
                <a:spcPct val="90000"/>
              </a:lnSpc>
            </a:pPr>
            <a:r>
              <a:rPr lang="de-AT" altLang="de-DE"/>
              <a:t>Am (vollkommenen) Kapitalmarkt ist die gesamte Information für alle Teilnehmer gleich verfügbar</a:t>
            </a:r>
          </a:p>
          <a:p>
            <a:pPr lvl="2">
              <a:lnSpc>
                <a:spcPct val="90000"/>
              </a:lnSpc>
            </a:pPr>
            <a:r>
              <a:rPr lang="de-AT" altLang="de-DE">
                <a:sym typeface="Wingdings" pitchFamily="2" charset="2"/>
              </a:rPr>
              <a:t> Bilanzen wären überflüssig</a:t>
            </a:r>
          </a:p>
          <a:p>
            <a:pPr lvl="2">
              <a:lnSpc>
                <a:spcPct val="90000"/>
              </a:lnSpc>
            </a:pPr>
            <a:r>
              <a:rPr lang="de-AT" altLang="de-DE">
                <a:sym typeface="Wingdings" pitchFamily="2" charset="2"/>
              </a:rPr>
              <a:t> Bilanzen, zur selben Zeit an den gesamten Markt kommuniziert, besitzen den Informationsnutzen NULL!</a:t>
            </a:r>
            <a:endParaRPr lang="de-AT" altLang="de-DE"/>
          </a:p>
        </p:txBody>
      </p:sp>
    </p:spTree>
  </p:cSld>
  <p:clrMapOvr>
    <a:masterClrMapping/>
  </p:clrMapOvr>
  <p:transition spd="med">
    <p:fade thruBlk="1"/>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de-AT" altLang="de-DE"/>
              <a:t>Wissenschaftstheorie</a:t>
            </a:r>
          </a:p>
        </p:txBody>
      </p:sp>
      <p:sp>
        <p:nvSpPr>
          <p:cNvPr id="111619" name="Rectangle 3"/>
          <p:cNvSpPr>
            <a:spLocks noGrp="1" noChangeArrowheads="1"/>
          </p:cNvSpPr>
          <p:nvPr>
            <p:ph type="body" idx="1"/>
          </p:nvPr>
        </p:nvSpPr>
        <p:spPr/>
        <p:txBody>
          <a:bodyPr/>
          <a:lstStyle/>
          <a:p>
            <a:r>
              <a:rPr lang="de-AT" altLang="de-DE"/>
              <a:t>Wissenschaftstheorie in Finance &amp; Accounting</a:t>
            </a:r>
          </a:p>
          <a:p>
            <a:pPr lvl="1"/>
            <a:endParaRPr lang="de-AT" altLang="de-DE"/>
          </a:p>
          <a:p>
            <a:pPr lvl="1"/>
            <a:r>
              <a:rPr lang="de-AT" altLang="de-DE"/>
              <a:t>Unternehmensbewertung:</a:t>
            </a:r>
          </a:p>
          <a:p>
            <a:pPr lvl="1"/>
            <a:r>
              <a:rPr lang="de-AT" altLang="de-DE"/>
              <a:t>Unternehmenswerte sind nicht empirisch überprüfbar (nur das Ergebnis einer Berechnung)</a:t>
            </a:r>
          </a:p>
          <a:p>
            <a:pPr lvl="1"/>
            <a:r>
              <a:rPr lang="de-AT" altLang="de-DE"/>
              <a:t>Preise entstehen nicht durch Berechnung, sondern durch Verhandlung</a:t>
            </a:r>
          </a:p>
          <a:p>
            <a:pPr lvl="1"/>
            <a:r>
              <a:rPr lang="de-AT" altLang="de-DE"/>
              <a:t>Schätzwerte als Verhandlungsausgangspunkt können auf beliebig andere Art ermittelt werden (ganz ohne Finanzmathematik!)</a:t>
            </a: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de-AT" altLang="de-DE"/>
              <a:t>Wissenschaftstheorie</a:t>
            </a:r>
          </a:p>
        </p:txBody>
      </p:sp>
      <p:sp>
        <p:nvSpPr>
          <p:cNvPr id="112643" name="Rectangle 3"/>
          <p:cNvSpPr>
            <a:spLocks noGrp="1" noChangeArrowheads="1"/>
          </p:cNvSpPr>
          <p:nvPr>
            <p:ph type="body" idx="1"/>
          </p:nvPr>
        </p:nvSpPr>
        <p:spPr/>
        <p:txBody>
          <a:bodyPr/>
          <a:lstStyle/>
          <a:p>
            <a:r>
              <a:rPr lang="de-AT" altLang="de-DE" dirty="0"/>
              <a:t>Wissenschaftstheorie in </a:t>
            </a:r>
            <a:r>
              <a:rPr lang="de-AT" altLang="de-DE" dirty="0" err="1"/>
              <a:t>Finance</a:t>
            </a:r>
            <a:r>
              <a:rPr lang="de-AT" altLang="de-DE" dirty="0"/>
              <a:t> &amp; </a:t>
            </a:r>
            <a:r>
              <a:rPr lang="de-AT" altLang="de-DE" dirty="0" err="1"/>
              <a:t>Accounting</a:t>
            </a:r>
            <a:endParaRPr lang="de-AT" altLang="de-DE" dirty="0"/>
          </a:p>
          <a:p>
            <a:endParaRPr lang="de-AT" altLang="de-DE" dirty="0"/>
          </a:p>
          <a:p>
            <a:pPr lvl="1"/>
            <a:r>
              <a:rPr lang="de-AT" altLang="de-DE" dirty="0"/>
              <a:t>Qualität wissenschaftlicher Modellbildung:</a:t>
            </a:r>
          </a:p>
          <a:p>
            <a:pPr lvl="1"/>
            <a:r>
              <a:rPr lang="de-AT" altLang="de-DE" dirty="0"/>
              <a:t>Modelle müssen so erstellt werden, dass sie empirisch überprüft (d.h. ihre Vorhersagen in der Praxis beobachtet) werden können!</a:t>
            </a:r>
          </a:p>
          <a:p>
            <a:pPr lvl="1"/>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de-AT" altLang="de-DE"/>
              <a:t>Wissenschaftstheorie</a:t>
            </a:r>
          </a:p>
        </p:txBody>
      </p:sp>
      <p:sp>
        <p:nvSpPr>
          <p:cNvPr id="113667" name="Rectangle 3"/>
          <p:cNvSpPr>
            <a:spLocks noGrp="1" noChangeArrowheads="1"/>
          </p:cNvSpPr>
          <p:nvPr>
            <p:ph type="body" idx="1"/>
          </p:nvPr>
        </p:nvSpPr>
        <p:spPr/>
        <p:txBody>
          <a:bodyPr/>
          <a:lstStyle/>
          <a:p>
            <a:r>
              <a:rPr lang="de-AT" altLang="de-DE"/>
              <a:t>Jenseits des Mainstreams</a:t>
            </a:r>
          </a:p>
          <a:p>
            <a:pPr>
              <a:buFont typeface="Wingdings" pitchFamily="2" charset="2"/>
              <a:buNone/>
            </a:pPr>
            <a:endParaRPr lang="de-AT" altLang="de-DE"/>
          </a:p>
          <a:p>
            <a:pPr lvl="1"/>
            <a:r>
              <a:rPr lang="de-AT" altLang="de-DE"/>
              <a:t>Gibt es Wunderheiler?</a:t>
            </a:r>
          </a:p>
          <a:p>
            <a:pPr lvl="2"/>
            <a:r>
              <a:rPr lang="de-AT" altLang="de-DE">
                <a:hlinkClick r:id="rId2"/>
              </a:rPr>
              <a:t>Bruno Gröning Freundeskreis</a:t>
            </a:r>
            <a:endParaRPr lang="de-AT" altLang="de-DE"/>
          </a:p>
          <a:p>
            <a:pPr lvl="2"/>
            <a:r>
              <a:rPr lang="de-AT" altLang="de-DE">
                <a:hlinkClick r:id="rId3"/>
              </a:rPr>
              <a:t>Bruno Gröning Film</a:t>
            </a:r>
            <a:endParaRPr lang="de-AT" altLang="de-DE"/>
          </a:p>
          <a:p>
            <a:pPr lvl="2">
              <a:buFont typeface="Wingdings" pitchFamily="2" charset="2"/>
              <a:buNone/>
            </a:pPr>
            <a:endParaRPr lang="de-AT" altLang="de-DE"/>
          </a:p>
          <a:p>
            <a:pPr lvl="1"/>
            <a:r>
              <a:rPr lang="de-AT" altLang="de-DE"/>
              <a:t>Kritk an der Relativitätstheorie</a:t>
            </a:r>
          </a:p>
          <a:p>
            <a:pPr lvl="2"/>
            <a:r>
              <a:rPr lang="de-AT" altLang="de-DE">
                <a:hlinkClick r:id="rId4"/>
              </a:rPr>
              <a:t>Christoph von Mettenheim</a:t>
            </a:r>
            <a:endParaRPr lang="de-AT" altLang="de-DE"/>
          </a:p>
          <a:p>
            <a:pPr lvl="2"/>
            <a:r>
              <a:rPr lang="de-AT" altLang="de-DE">
                <a:hlinkClick r:id="rId5"/>
              </a:rPr>
              <a:t>Ekkehard Friebe</a:t>
            </a:r>
            <a:endParaRPr lang="de-AT" altLang="de-DE"/>
          </a:p>
          <a:p>
            <a:pPr lvl="2"/>
            <a:r>
              <a:rPr lang="de-AT" altLang="de-DE">
                <a:hlinkClick r:id="rId6"/>
              </a:rPr>
              <a:t>Die Physik in der Sackgasse</a:t>
            </a:r>
            <a:endParaRPr lang="de-AT" altLang="de-DE"/>
          </a:p>
          <a:p>
            <a:pPr lvl="2"/>
            <a:r>
              <a:rPr lang="de-AT" altLang="de-DE">
                <a:hlinkClick r:id="rId7"/>
              </a:rPr>
              <a:t>Fachverband Didaktik der Physik</a:t>
            </a:r>
            <a:endParaRPr lang="de-AT" altLang="de-DE"/>
          </a:p>
          <a:p>
            <a:pPr lvl="2"/>
            <a:r>
              <a:rPr lang="de-AT" altLang="de-DE">
                <a:hlinkClick r:id="rId8"/>
              </a:rPr>
              <a:t>Blog Jocelyne Lopez</a:t>
            </a:r>
            <a:endParaRPr lang="de-AT" altLang="de-DE"/>
          </a:p>
          <a:p>
            <a:pPr lvl="2"/>
            <a:endParaRPr lang="de-AT" altLang="de-DE"/>
          </a:p>
          <a:p>
            <a:pPr lvl="2"/>
            <a:endParaRPr lang="de-AT" altLang="de-DE"/>
          </a:p>
          <a:p>
            <a:pPr lvl="2"/>
            <a:endParaRPr lang="de-AT" altLang="de-DE"/>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1683" name="Rectangle 3"/>
          <p:cNvSpPr>
            <a:spLocks noGrp="1" noChangeArrowheads="1"/>
          </p:cNvSpPr>
          <p:nvPr>
            <p:ph type="body" idx="1"/>
          </p:nvPr>
        </p:nvSpPr>
        <p:spPr/>
        <p:txBody>
          <a:bodyPr/>
          <a:lstStyle/>
          <a:p>
            <a:r>
              <a:rPr lang="de-AT" altLang="de-DE"/>
              <a:t>Was bedeutet „Erkennen“?</a:t>
            </a:r>
          </a:p>
          <a:p>
            <a:pPr lvl="1"/>
            <a:r>
              <a:rPr lang="de-AT" altLang="de-DE"/>
              <a:t>Ist jedes Erkennen ein Wieder-Erkennen (metaphorisches Denken)?</a:t>
            </a:r>
          </a:p>
          <a:p>
            <a:pPr lvl="1"/>
            <a:r>
              <a:rPr lang="de-AT" altLang="de-DE"/>
              <a:t>Problem: implizites Modell von realem Objekt und Bild des Objektes!</a:t>
            </a:r>
          </a:p>
          <a:p>
            <a:pPr lvl="1"/>
            <a:r>
              <a:rPr lang="de-AT" altLang="de-DE"/>
              <a:t>Hängt mit Frage „Was ist Wissen?“ zusammen</a:t>
            </a:r>
          </a:p>
          <a:p>
            <a:pPr lvl="1"/>
            <a:r>
              <a:rPr lang="de-AT" altLang="de-DE">
                <a:hlinkClick r:id="rId2"/>
              </a:rPr>
              <a:t>Evolutionäre Erkenntnistheorie</a:t>
            </a:r>
            <a:r>
              <a:rPr lang="de-AT" altLang="de-DE"/>
              <a:t>: Evolution erklärt die kognitiven menschlichen Leistungen</a:t>
            </a:r>
          </a:p>
          <a:p>
            <a:pPr lvl="1"/>
            <a:r>
              <a:rPr lang="de-AT" altLang="de-DE"/>
              <a:t>Können wir überhaupt etwas „wissen“ oder haben wir nur „Meinungen“?</a:t>
            </a:r>
          </a:p>
          <a:p>
            <a:pPr lvl="1"/>
            <a:r>
              <a:rPr lang="de-AT" altLang="de-DE">
                <a:sym typeface="Wingdings" pitchFamily="2" charset="2"/>
              </a:rPr>
              <a:t> „zu wissen“ ist eine Frage der Definition!</a:t>
            </a:r>
          </a:p>
          <a:p>
            <a:pPr lvl="1"/>
            <a:r>
              <a:rPr lang="de-AT" altLang="de-DE">
                <a:sym typeface="Wingdings" pitchFamily="2" charset="2"/>
              </a:rPr>
              <a:t>Ist </a:t>
            </a:r>
            <a:r>
              <a:rPr lang="de-AT" altLang="de-DE">
                <a:sym typeface="Wingdings" pitchFamily="2" charset="2"/>
                <a:hlinkClick r:id="rId3"/>
              </a:rPr>
              <a:t>Erkenntnistheorie</a:t>
            </a:r>
            <a:r>
              <a:rPr lang="de-AT" altLang="de-DE">
                <a:sym typeface="Wingdings" pitchFamily="2" charset="2"/>
              </a:rPr>
              <a:t> zirkulär? (Erkennen des Erkennens setzt schon das Erkennen voraus!)</a:t>
            </a:r>
            <a:endParaRPr lang="de-AT" altLang="de-DE"/>
          </a:p>
        </p:txBody>
      </p:sp>
    </p:spTree>
  </p:cSld>
  <p:clrMapOvr>
    <a:masterClrMapping/>
  </p:clrMapOvr>
  <p:transition spd="med">
    <p:fade thruBlk="1"/>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de-AT" altLang="de-DE"/>
              <a:t>Wissenschaftstheorie</a:t>
            </a:r>
          </a:p>
        </p:txBody>
      </p:sp>
      <p:sp>
        <p:nvSpPr>
          <p:cNvPr id="115715" name="Rectangle 3"/>
          <p:cNvSpPr>
            <a:spLocks noGrp="1" noChangeArrowheads="1"/>
          </p:cNvSpPr>
          <p:nvPr>
            <p:ph type="body" idx="1"/>
          </p:nvPr>
        </p:nvSpPr>
        <p:spPr/>
        <p:txBody>
          <a:bodyPr/>
          <a:lstStyle/>
          <a:p>
            <a:r>
              <a:rPr lang="de-AT" altLang="de-DE"/>
              <a:t>Jenseits des Mainstreams</a:t>
            </a:r>
          </a:p>
          <a:p>
            <a:endParaRPr lang="de-AT" altLang="de-DE"/>
          </a:p>
          <a:p>
            <a:pPr lvl="1"/>
            <a:r>
              <a:rPr lang="de-AT" altLang="de-DE"/>
              <a:t>Impfkritische Websites</a:t>
            </a:r>
          </a:p>
          <a:p>
            <a:pPr lvl="2"/>
            <a:r>
              <a:rPr lang="de-AT" altLang="de-DE">
                <a:hlinkClick r:id="rId2"/>
              </a:rPr>
              <a:t>Impfportal.de</a:t>
            </a:r>
            <a:endParaRPr lang="de-AT" altLang="de-DE"/>
          </a:p>
          <a:p>
            <a:pPr lvl="2"/>
            <a:r>
              <a:rPr lang="de-AT" altLang="de-DE">
                <a:hlinkClick r:id="rId3"/>
              </a:rPr>
              <a:t>Impfkritik.de</a:t>
            </a:r>
            <a:endParaRPr lang="de-AT" altLang="de-DE"/>
          </a:p>
          <a:p>
            <a:pPr lvl="2"/>
            <a:r>
              <a:rPr lang="de-AT" altLang="de-DE">
                <a:hlinkClick r:id="rId4"/>
              </a:rPr>
              <a:t>Anita Petek-Dimmer</a:t>
            </a:r>
            <a:endParaRPr lang="de-AT" altLang="de-DE"/>
          </a:p>
          <a:p>
            <a:pPr lvl="2"/>
            <a:r>
              <a:rPr lang="de-AT" altLang="de-DE">
                <a:hlinkClick r:id="rId5"/>
              </a:rPr>
              <a:t>Neues Leben</a:t>
            </a:r>
            <a:endParaRPr lang="de-AT" altLang="de-DE"/>
          </a:p>
          <a:p>
            <a:pPr lvl="2"/>
            <a:r>
              <a:rPr lang="de-AT" altLang="de-DE">
                <a:hlinkClick r:id="rId6"/>
              </a:rPr>
              <a:t>Impf-report.de</a:t>
            </a:r>
            <a:endParaRPr lang="de-AT" altLang="de-DE"/>
          </a:p>
          <a:p>
            <a:pPr lvl="2"/>
            <a:r>
              <a:rPr lang="de-AT" altLang="de-DE">
                <a:hlinkClick r:id="rId7"/>
              </a:rPr>
              <a:t>Gerhard Buchwald</a:t>
            </a:r>
            <a:endParaRPr lang="de-AT" altLang="de-DE"/>
          </a:p>
          <a:p>
            <a:pPr lvl="2"/>
            <a:r>
              <a:rPr lang="de-AT" altLang="de-DE">
                <a:hlinkClick r:id="rId8"/>
              </a:rPr>
              <a:t>Aegis Schweiz</a:t>
            </a:r>
            <a:endParaRPr lang="de-AT" altLang="de-DE"/>
          </a:p>
          <a:p>
            <a:pPr lvl="2"/>
            <a:r>
              <a:rPr lang="de-AT" altLang="de-DE">
                <a:hlinkClick r:id="rId9"/>
              </a:rPr>
              <a:t>Vaccsecure.com</a:t>
            </a:r>
            <a:endParaRPr lang="de-AT" altLang="de-DE"/>
          </a:p>
          <a:p>
            <a:pPr lvl="2"/>
            <a:r>
              <a:rPr lang="de-AT" altLang="de-DE">
                <a:hlinkClick r:id="rId10"/>
              </a:rPr>
              <a:t>Ist AIDS nur eine Erfindung?</a:t>
            </a:r>
            <a:endParaRPr lang="de-AT" altLang="de-DE"/>
          </a:p>
          <a:p>
            <a:pPr>
              <a:buFont typeface="Wingdings" pitchFamily="2" charset="2"/>
              <a:buNone/>
            </a:pPr>
            <a:endParaRPr lang="de-AT" altLang="de-DE"/>
          </a:p>
        </p:txBody>
      </p:sp>
    </p:spTree>
  </p:cSld>
  <p:clrMapOvr>
    <a:masterClrMapping/>
  </p:clrMapOvr>
  <p:transition spd="med">
    <p:fade thruBlk="1"/>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de-AT" altLang="de-DE"/>
              <a:t>Wissenschaftstheorie</a:t>
            </a:r>
          </a:p>
        </p:txBody>
      </p:sp>
      <p:sp>
        <p:nvSpPr>
          <p:cNvPr id="116739" name="Rectangle 3"/>
          <p:cNvSpPr>
            <a:spLocks noGrp="1" noChangeArrowheads="1"/>
          </p:cNvSpPr>
          <p:nvPr>
            <p:ph type="body" idx="1"/>
          </p:nvPr>
        </p:nvSpPr>
        <p:spPr/>
        <p:txBody>
          <a:bodyPr/>
          <a:lstStyle/>
          <a:p>
            <a:pPr>
              <a:lnSpc>
                <a:spcPct val="80000"/>
              </a:lnSpc>
            </a:pPr>
            <a:r>
              <a:rPr lang="de-AT" altLang="de-DE" sz="1800"/>
              <a:t>Jenseits des Mainstreams</a:t>
            </a:r>
          </a:p>
          <a:p>
            <a:pPr lvl="1">
              <a:lnSpc>
                <a:spcPct val="80000"/>
              </a:lnSpc>
            </a:pPr>
            <a:endParaRPr lang="de-AT" altLang="de-DE" sz="1800"/>
          </a:p>
          <a:p>
            <a:pPr lvl="1">
              <a:lnSpc>
                <a:spcPct val="80000"/>
              </a:lnSpc>
            </a:pPr>
            <a:r>
              <a:rPr lang="de-AT" altLang="de-DE" sz="1800"/>
              <a:t>Von den </a:t>
            </a:r>
            <a:r>
              <a:rPr lang="de-AT" altLang="de-DE" sz="1800">
                <a:hlinkClick r:id="rId2"/>
              </a:rPr>
              <a:t>Grenzen der Wissenschaft</a:t>
            </a:r>
            <a:r>
              <a:rPr lang="de-AT" altLang="de-DE" sz="1800"/>
              <a:t> zu den Grenzwissenschaften</a:t>
            </a:r>
          </a:p>
          <a:p>
            <a:pPr>
              <a:lnSpc>
                <a:spcPct val="80000"/>
              </a:lnSpc>
            </a:pPr>
            <a:endParaRPr lang="de-AT" altLang="de-DE" sz="1800"/>
          </a:p>
          <a:p>
            <a:pPr lvl="1">
              <a:lnSpc>
                <a:spcPct val="80000"/>
              </a:lnSpc>
            </a:pPr>
            <a:r>
              <a:rPr lang="de-AT" altLang="de-DE" sz="1800"/>
              <a:t>Waren/sind Außerirdische bei uns?</a:t>
            </a:r>
          </a:p>
          <a:p>
            <a:pPr lvl="2">
              <a:lnSpc>
                <a:spcPct val="80000"/>
              </a:lnSpc>
            </a:pPr>
            <a:r>
              <a:rPr lang="de-AT" altLang="de-DE" sz="1800">
                <a:hlinkClick r:id="rId3"/>
              </a:rPr>
              <a:t>Starchildproject</a:t>
            </a:r>
            <a:endParaRPr lang="de-AT" altLang="de-DE" sz="1800"/>
          </a:p>
          <a:p>
            <a:pPr lvl="2">
              <a:lnSpc>
                <a:spcPct val="80000"/>
              </a:lnSpc>
            </a:pPr>
            <a:r>
              <a:rPr lang="de-AT" altLang="de-DE" sz="1800">
                <a:hlinkClick r:id="rId4"/>
              </a:rPr>
              <a:t>UFO-Konferenz am 12.11.2007</a:t>
            </a:r>
            <a:endParaRPr lang="de-AT" altLang="de-DE" sz="1800"/>
          </a:p>
          <a:p>
            <a:pPr lvl="2">
              <a:lnSpc>
                <a:spcPct val="80000"/>
              </a:lnSpc>
            </a:pPr>
            <a:r>
              <a:rPr lang="de-AT" altLang="de-DE" sz="1800">
                <a:hlinkClick r:id="rId5"/>
              </a:rPr>
              <a:t>The Disclosure Project</a:t>
            </a:r>
            <a:endParaRPr lang="de-AT" altLang="de-DE" sz="1800"/>
          </a:p>
          <a:p>
            <a:pPr lvl="2">
              <a:lnSpc>
                <a:spcPct val="80000"/>
              </a:lnSpc>
            </a:pPr>
            <a:r>
              <a:rPr lang="de-AT" altLang="de-DE" sz="1800">
                <a:hlinkClick r:id="rId6"/>
              </a:rPr>
              <a:t>Die Delegation</a:t>
            </a:r>
            <a:endParaRPr lang="de-AT" altLang="de-DE" sz="1800"/>
          </a:p>
          <a:p>
            <a:pPr lvl="2">
              <a:lnSpc>
                <a:spcPct val="80000"/>
              </a:lnSpc>
              <a:buFont typeface="Wingdings" pitchFamily="2" charset="2"/>
              <a:buNone/>
            </a:pPr>
            <a:endParaRPr lang="de-AT" altLang="de-DE" sz="1800"/>
          </a:p>
          <a:p>
            <a:pPr lvl="2">
              <a:lnSpc>
                <a:spcPct val="80000"/>
              </a:lnSpc>
            </a:pPr>
            <a:r>
              <a:rPr lang="de-AT" altLang="de-DE" sz="1800">
                <a:hlinkClick r:id="rId7"/>
              </a:rPr>
              <a:t>Geheimnisvolles Wasser</a:t>
            </a:r>
            <a:endParaRPr lang="de-AT" altLang="de-DE" sz="1800"/>
          </a:p>
          <a:p>
            <a:pPr lvl="2">
              <a:lnSpc>
                <a:spcPct val="80000"/>
              </a:lnSpc>
            </a:pPr>
            <a:r>
              <a:rPr lang="de-AT" altLang="de-DE" sz="1800">
                <a:hlinkClick r:id="rId8"/>
              </a:rPr>
              <a:t>Antischwerkraft</a:t>
            </a:r>
            <a:endParaRPr lang="de-AT" altLang="de-DE" sz="1800"/>
          </a:p>
          <a:p>
            <a:pPr lvl="2">
              <a:lnSpc>
                <a:spcPct val="80000"/>
              </a:lnSpc>
            </a:pPr>
            <a:r>
              <a:rPr lang="de-AT" altLang="de-DE" sz="1800">
                <a:hlinkClick r:id="rId9"/>
              </a:rPr>
              <a:t>Is the brain really necessary?</a:t>
            </a:r>
            <a:endParaRPr lang="de-AT" altLang="de-DE" sz="1800"/>
          </a:p>
          <a:p>
            <a:pPr lvl="2">
              <a:lnSpc>
                <a:spcPct val="80000"/>
              </a:lnSpc>
            </a:pPr>
            <a:r>
              <a:rPr lang="de-AT" altLang="de-DE" sz="1800">
                <a:hlinkClick r:id="rId10"/>
              </a:rPr>
              <a:t>Where is Consciouness?</a:t>
            </a:r>
            <a:endParaRPr lang="de-AT" altLang="de-DE" sz="1800"/>
          </a:p>
          <a:p>
            <a:pPr lvl="2">
              <a:lnSpc>
                <a:spcPct val="80000"/>
              </a:lnSpc>
            </a:pPr>
            <a:r>
              <a:rPr lang="de-AT" altLang="de-DE" sz="1800">
                <a:hlinkClick r:id="rId11"/>
              </a:rPr>
              <a:t>Zum Leib-Seele Problem</a:t>
            </a:r>
            <a:endParaRPr lang="de-AT" altLang="de-DE" sz="1800"/>
          </a:p>
          <a:p>
            <a:pPr lvl="2">
              <a:lnSpc>
                <a:spcPct val="80000"/>
              </a:lnSpc>
            </a:pP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de-AT" altLang="de-DE" dirty="0" smtClean="0"/>
              <a:t>Konsequenzen der</a:t>
            </a:r>
            <a:br>
              <a:rPr lang="de-AT" altLang="de-DE" dirty="0" smtClean="0"/>
            </a:br>
            <a:r>
              <a:rPr lang="de-AT" altLang="de-DE" dirty="0" smtClean="0"/>
              <a:t>Wissenschaftstheorie</a:t>
            </a:r>
            <a:endParaRPr lang="de-AT" altLang="de-DE" dirty="0"/>
          </a:p>
        </p:txBody>
      </p:sp>
      <p:sp>
        <p:nvSpPr>
          <p:cNvPr id="115715" name="Rectangle 3"/>
          <p:cNvSpPr>
            <a:spLocks noGrp="1" noChangeArrowheads="1"/>
          </p:cNvSpPr>
          <p:nvPr>
            <p:ph type="body" idx="1"/>
          </p:nvPr>
        </p:nvSpPr>
        <p:spPr/>
        <p:txBody>
          <a:bodyPr/>
          <a:lstStyle/>
          <a:p>
            <a:pPr algn="ctr">
              <a:buFont typeface="Wingdings" pitchFamily="2" charset="2"/>
              <a:buNone/>
            </a:pPr>
            <a:endParaRPr lang="de-AT" altLang="de-DE" sz="4400" dirty="0" smtClean="0"/>
          </a:p>
          <a:p>
            <a:pPr algn="ctr">
              <a:buFont typeface="Wingdings" pitchFamily="2" charset="2"/>
              <a:buNone/>
            </a:pPr>
            <a:endParaRPr lang="de-AT" altLang="de-DE" sz="4400" dirty="0" smtClean="0"/>
          </a:p>
          <a:p>
            <a:pPr algn="ctr">
              <a:buFont typeface="Wingdings" pitchFamily="2" charset="2"/>
              <a:buNone/>
            </a:pPr>
            <a:r>
              <a:rPr lang="de-AT" altLang="de-DE" sz="4400" dirty="0" smtClean="0"/>
              <a:t>Wer bestimmt </a:t>
            </a:r>
          </a:p>
          <a:p>
            <a:pPr algn="ctr">
              <a:buFont typeface="Wingdings" pitchFamily="2" charset="2"/>
              <a:buNone/>
            </a:pPr>
            <a:r>
              <a:rPr lang="de-AT" altLang="de-DE" sz="4400" dirty="0" smtClean="0"/>
              <a:t>über die Begriffe?</a:t>
            </a:r>
            <a:endParaRPr lang="de-AT" altLang="de-DE" sz="4400" dirty="0"/>
          </a:p>
        </p:txBody>
      </p:sp>
    </p:spTree>
    <p:extLst>
      <p:ext uri="{BB962C8B-B14F-4D97-AF65-F5344CB8AC3E}">
        <p14:creationId xmlns="" xmlns:p14="http://schemas.microsoft.com/office/powerpoint/2010/main" val="634905581"/>
      </p:ext>
    </p:extLst>
  </p:cSld>
  <p:clrMapOvr>
    <a:masterClrMapping/>
  </p:clrMapOvr>
  <p:transition spd="med">
    <p:fade thruBlk="1"/>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de-AT" altLang="de-DE"/>
              <a:t>Konstruktivismus in den Wirtschaftswissenschaften</a:t>
            </a:r>
          </a:p>
        </p:txBody>
      </p:sp>
      <p:sp>
        <p:nvSpPr>
          <p:cNvPr id="114691" name="Rectangle 3"/>
          <p:cNvSpPr>
            <a:spLocks noGrp="1" noChangeArrowheads="1"/>
          </p:cNvSpPr>
          <p:nvPr>
            <p:ph type="body" idx="1"/>
          </p:nvPr>
        </p:nvSpPr>
        <p:spPr/>
        <p:txBody>
          <a:bodyPr/>
          <a:lstStyle/>
          <a:p>
            <a:r>
              <a:rPr lang="de-AT" altLang="de-DE"/>
              <a:t>Nicht „Was ist Wirtschaft“ sondern</a:t>
            </a:r>
          </a:p>
          <a:p>
            <a:r>
              <a:rPr lang="de-AT" altLang="de-DE"/>
              <a:t>„Was soll Wirtschaft sein“!</a:t>
            </a:r>
          </a:p>
          <a:p>
            <a:endParaRPr lang="de-AT" altLang="de-DE"/>
          </a:p>
          <a:p>
            <a:pPr lvl="1"/>
            <a:r>
              <a:rPr lang="de-AT" altLang="de-DE"/>
              <a:t>The Optimal Use of Scarce Resources ?!</a:t>
            </a:r>
          </a:p>
          <a:p>
            <a:pPr lvl="1"/>
            <a:endParaRPr lang="de-AT" altLang="de-DE"/>
          </a:p>
          <a:p>
            <a:pPr lvl="1"/>
            <a:r>
              <a:rPr lang="de-AT" altLang="de-DE"/>
              <a:t>Optimalität setzt Zukunftswissen voraus</a:t>
            </a:r>
          </a:p>
          <a:p>
            <a:pPr lvl="1"/>
            <a:r>
              <a:rPr lang="de-AT" altLang="de-DE"/>
              <a:t>Knappheit ist ein Artefakt („Sachzwang“)</a:t>
            </a:r>
          </a:p>
          <a:p>
            <a:pPr lvl="2"/>
            <a:r>
              <a:rPr lang="de-AT" altLang="de-DE"/>
              <a:t>Nicht Knappheit bestimmt den Wert, sondern der Funktionsnutzen!</a:t>
            </a:r>
          </a:p>
          <a:p>
            <a:pPr lvl="2"/>
            <a:r>
              <a:rPr lang="de-AT" altLang="de-DE"/>
              <a:t>Kappheit als Wertmaßstab ist manipulierbar und führt langfristig zum Krieg!</a:t>
            </a:r>
          </a:p>
          <a:p>
            <a:pPr lvl="2"/>
            <a:endParaRPr lang="de-AT" altLang="de-DE"/>
          </a:p>
        </p:txBody>
      </p:sp>
    </p:spTree>
  </p:cSld>
  <p:clrMapOvr>
    <a:masterClrMapping/>
  </p:clrMapOvr>
  <p:transition spd="med">
    <p:fade thruBlk="1"/>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de-AT" altLang="de-DE"/>
              <a:t>Konstruktivismus in den Wirtschaftswissenschaften</a:t>
            </a:r>
          </a:p>
        </p:txBody>
      </p:sp>
      <p:sp>
        <p:nvSpPr>
          <p:cNvPr id="117763" name="Rectangle 3"/>
          <p:cNvSpPr>
            <a:spLocks noGrp="1" noChangeArrowheads="1"/>
          </p:cNvSpPr>
          <p:nvPr>
            <p:ph type="body" idx="1"/>
          </p:nvPr>
        </p:nvSpPr>
        <p:spPr/>
        <p:txBody>
          <a:bodyPr/>
          <a:lstStyle/>
          <a:p>
            <a:pPr>
              <a:lnSpc>
                <a:spcPct val="90000"/>
              </a:lnSpc>
            </a:pPr>
            <a:r>
              <a:rPr lang="de-AT" altLang="de-DE" sz="1800"/>
              <a:t>Was soll Wirtschaft sein?</a:t>
            </a:r>
          </a:p>
          <a:p>
            <a:pPr>
              <a:lnSpc>
                <a:spcPct val="90000"/>
              </a:lnSpc>
            </a:pPr>
            <a:endParaRPr lang="de-AT" altLang="de-DE" sz="1800"/>
          </a:p>
          <a:p>
            <a:pPr lvl="1">
              <a:lnSpc>
                <a:spcPct val="90000"/>
              </a:lnSpc>
            </a:pPr>
            <a:r>
              <a:rPr lang="de-AT" altLang="de-DE" sz="1800"/>
              <a:t>Die Förderung der menschlichen Entwicklung</a:t>
            </a:r>
          </a:p>
          <a:p>
            <a:pPr lvl="1">
              <a:lnSpc>
                <a:spcPct val="90000"/>
              </a:lnSpc>
            </a:pPr>
            <a:endParaRPr lang="de-AT" altLang="de-DE" sz="1800"/>
          </a:p>
          <a:p>
            <a:pPr lvl="1">
              <a:lnSpc>
                <a:spcPct val="90000"/>
              </a:lnSpc>
            </a:pPr>
            <a:r>
              <a:rPr lang="de-AT" altLang="de-DE" sz="1800"/>
              <a:t>Wirtschaft OHNE GELD:</a:t>
            </a:r>
          </a:p>
          <a:p>
            <a:pPr lvl="1">
              <a:lnSpc>
                <a:spcPct val="90000"/>
              </a:lnSpc>
            </a:pPr>
            <a:endParaRPr lang="de-AT" altLang="de-DE" sz="1800"/>
          </a:p>
          <a:p>
            <a:pPr lvl="2">
              <a:lnSpc>
                <a:spcPct val="90000"/>
              </a:lnSpc>
            </a:pPr>
            <a:r>
              <a:rPr lang="de-AT" altLang="de-DE" sz="1800"/>
              <a:t>Von Gütern, die ausreichend vorhanden sind, sollen ALLE erhalten (unabhängig, ob sie arbeiten oder nicht)</a:t>
            </a:r>
          </a:p>
          <a:p>
            <a:pPr lvl="2">
              <a:lnSpc>
                <a:spcPct val="90000"/>
              </a:lnSpc>
            </a:pPr>
            <a:endParaRPr lang="de-AT" altLang="de-DE" sz="1800"/>
          </a:p>
          <a:p>
            <a:pPr lvl="2">
              <a:lnSpc>
                <a:spcPct val="90000"/>
              </a:lnSpc>
            </a:pPr>
            <a:r>
              <a:rPr lang="de-AT" altLang="de-DE" sz="1800"/>
              <a:t>Von Gütern, die knapp sind, soll KEINER erhalten, solange nicht der FUNKTIONSNUTZEN auf andere Art gedeckt werden kann, sodass er wieder für alle ausreicht </a:t>
            </a:r>
            <a:r>
              <a:rPr lang="de-AT" altLang="de-DE" sz="1800">
                <a:sym typeface="Wingdings" pitchFamily="2" charset="2"/>
              </a:rPr>
              <a:t> Knappheit steigert die Kreativität („Not macht erfinderisch“) und erhöht nicht den Preis!</a:t>
            </a:r>
            <a:endParaRPr lang="de-AT" altLang="de-DE" sz="1800"/>
          </a:p>
        </p:txBody>
      </p:sp>
    </p:spTree>
  </p:cSld>
  <p:clrMapOvr>
    <a:masterClrMapping/>
  </p:clrMapOvr>
  <p:transition spd="med">
    <p:fade thruBlk="1"/>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de-AT" altLang="de-DE"/>
              <a:t>Konstruktivismus in den Wirtschaftswissenschaften</a:t>
            </a:r>
          </a:p>
        </p:txBody>
      </p:sp>
      <p:sp>
        <p:nvSpPr>
          <p:cNvPr id="118787" name="Rectangle 3"/>
          <p:cNvSpPr>
            <a:spLocks noGrp="1" noChangeArrowheads="1"/>
          </p:cNvSpPr>
          <p:nvPr>
            <p:ph type="body" idx="1"/>
          </p:nvPr>
        </p:nvSpPr>
        <p:spPr/>
        <p:txBody>
          <a:bodyPr/>
          <a:lstStyle/>
          <a:p>
            <a:r>
              <a:rPr lang="de-AT" altLang="de-DE"/>
              <a:t>Was soll GELD sein?</a:t>
            </a:r>
          </a:p>
          <a:p>
            <a:endParaRPr lang="de-AT" altLang="de-DE"/>
          </a:p>
          <a:p>
            <a:pPr lvl="1"/>
            <a:r>
              <a:rPr lang="de-AT" altLang="de-DE"/>
              <a:t>Ein anonymer Kontrakt mit einem Wirtschafts-(Währungs-)Raum (Business Community) auf zukünftige Lieferungen oder Leistungen</a:t>
            </a:r>
          </a:p>
          <a:p>
            <a:pPr lvl="1"/>
            <a:endParaRPr lang="de-AT" altLang="de-DE"/>
          </a:p>
          <a:p>
            <a:pPr lvl="1"/>
            <a:r>
              <a:rPr lang="de-AT" altLang="de-DE"/>
              <a:t>Kontrakte können auch anders als eindimensional (als Zahl) dargestellt werden</a:t>
            </a:r>
          </a:p>
          <a:p>
            <a:pPr lvl="1"/>
            <a:endParaRPr lang="de-AT" altLang="de-DE"/>
          </a:p>
          <a:p>
            <a:pPr lvl="1"/>
            <a:r>
              <a:rPr lang="de-AT" altLang="de-DE">
                <a:hlinkClick r:id="rId2"/>
              </a:rPr>
              <a:t>Wie funktioniert Geld?</a:t>
            </a:r>
            <a:endParaRPr lang="de-AT" altLang="de-DE"/>
          </a:p>
          <a:p>
            <a:pPr lvl="1"/>
            <a:r>
              <a:rPr lang="de-AT" altLang="de-DE">
                <a:hlinkClick r:id="rId3"/>
              </a:rPr>
              <a:t>Geld als Schuld</a:t>
            </a:r>
            <a:endParaRPr lang="de-AT" altLang="de-DE"/>
          </a:p>
          <a:p>
            <a:pPr lvl="1"/>
            <a:r>
              <a:rPr lang="de-AT" altLang="de-DE"/>
              <a:t>Heinsohn/Steiger: </a:t>
            </a:r>
            <a:r>
              <a:rPr lang="de-AT" altLang="de-DE">
                <a:hlinkClick r:id="rId4"/>
              </a:rPr>
              <a:t>Eigentumsökonomik</a:t>
            </a:r>
            <a:endParaRPr lang="de-AT" altLang="de-DE"/>
          </a:p>
          <a:p>
            <a:pPr lvl="2">
              <a:buFont typeface="Wingdings" pitchFamily="2" charset="2"/>
              <a:buNone/>
            </a:pPr>
            <a:endParaRPr lang="de-AT" altLang="de-DE"/>
          </a:p>
        </p:txBody>
      </p:sp>
    </p:spTree>
  </p:cSld>
  <p:clrMapOvr>
    <a:masterClrMapping/>
  </p:clrMapOvr>
  <p:transition spd="med">
    <p:fade thruBlk="1"/>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de-AT" altLang="de-DE"/>
              <a:t>Konstruktivismus in den Wirtschaftswissenschaften</a:t>
            </a:r>
          </a:p>
        </p:txBody>
      </p:sp>
      <p:sp>
        <p:nvSpPr>
          <p:cNvPr id="119811" name="Rectangle 3"/>
          <p:cNvSpPr>
            <a:spLocks noGrp="1" noChangeArrowheads="1"/>
          </p:cNvSpPr>
          <p:nvPr>
            <p:ph type="body" idx="1"/>
          </p:nvPr>
        </p:nvSpPr>
        <p:spPr/>
        <p:txBody>
          <a:bodyPr/>
          <a:lstStyle/>
          <a:p>
            <a:pPr>
              <a:lnSpc>
                <a:spcPct val="90000"/>
              </a:lnSpc>
            </a:pPr>
            <a:r>
              <a:rPr lang="de-AT" altLang="de-DE"/>
              <a:t>Gemeinschaften verwalten ihr eigenes Geld</a:t>
            </a:r>
          </a:p>
          <a:p>
            <a:pPr lvl="1">
              <a:lnSpc>
                <a:spcPct val="90000"/>
              </a:lnSpc>
            </a:pPr>
            <a:r>
              <a:rPr lang="de-AT" altLang="de-DE">
                <a:hlinkClick r:id="rId2"/>
              </a:rPr>
              <a:t>Regionetzwerk</a:t>
            </a:r>
            <a:endParaRPr lang="de-AT" altLang="de-DE"/>
          </a:p>
          <a:p>
            <a:pPr lvl="1">
              <a:lnSpc>
                <a:spcPct val="90000"/>
              </a:lnSpc>
            </a:pPr>
            <a:r>
              <a:rPr lang="de-AT" altLang="de-DE">
                <a:hlinkClick r:id="rId3"/>
              </a:rPr>
              <a:t>Regionalgeldportal</a:t>
            </a:r>
            <a:endParaRPr lang="de-AT" altLang="de-DE"/>
          </a:p>
          <a:p>
            <a:pPr lvl="1">
              <a:lnSpc>
                <a:spcPct val="90000"/>
              </a:lnSpc>
            </a:pPr>
            <a:r>
              <a:rPr lang="de-AT" altLang="de-DE">
                <a:hlinkClick r:id="rId4"/>
              </a:rPr>
              <a:t>Regionales Wirtschaften</a:t>
            </a:r>
            <a:endParaRPr lang="de-AT" altLang="de-DE"/>
          </a:p>
          <a:p>
            <a:pPr lvl="1">
              <a:lnSpc>
                <a:spcPct val="90000"/>
              </a:lnSpc>
            </a:pPr>
            <a:r>
              <a:rPr lang="de-AT" altLang="de-DE">
                <a:hlinkClick r:id="rId5"/>
              </a:rPr>
              <a:t>Freigeld</a:t>
            </a:r>
            <a:r>
              <a:rPr lang="de-AT" altLang="de-DE"/>
              <a:t> nach </a:t>
            </a:r>
            <a:r>
              <a:rPr lang="de-AT" altLang="de-DE">
                <a:hlinkClick r:id="rId6"/>
              </a:rPr>
              <a:t>Silvio Gesell</a:t>
            </a:r>
            <a:endParaRPr lang="de-AT" altLang="de-DE"/>
          </a:p>
          <a:p>
            <a:pPr lvl="1">
              <a:lnSpc>
                <a:spcPct val="90000"/>
              </a:lnSpc>
            </a:pPr>
            <a:r>
              <a:rPr lang="de-AT" altLang="de-DE">
                <a:hlinkClick r:id="rId7"/>
              </a:rPr>
              <a:t>Rheingold Regio</a:t>
            </a:r>
            <a:endParaRPr lang="de-AT" altLang="de-DE"/>
          </a:p>
          <a:p>
            <a:pPr lvl="1">
              <a:lnSpc>
                <a:spcPct val="90000"/>
              </a:lnSpc>
            </a:pPr>
            <a:r>
              <a:rPr lang="de-AT" altLang="de-DE">
                <a:hlinkClick r:id="rId8"/>
              </a:rPr>
              <a:t>Chiemgauer</a:t>
            </a:r>
            <a:endParaRPr lang="de-AT" altLang="de-DE"/>
          </a:p>
          <a:p>
            <a:pPr lvl="1">
              <a:lnSpc>
                <a:spcPct val="90000"/>
              </a:lnSpc>
            </a:pPr>
            <a:r>
              <a:rPr lang="de-AT" altLang="de-DE">
                <a:hlinkClick r:id="rId9"/>
              </a:rPr>
              <a:t>Waldviertler</a:t>
            </a:r>
            <a:endParaRPr lang="de-AT" altLang="de-DE"/>
          </a:p>
          <a:p>
            <a:pPr lvl="1">
              <a:lnSpc>
                <a:spcPct val="90000"/>
              </a:lnSpc>
            </a:pPr>
            <a:endParaRPr lang="de-AT" altLang="de-DE"/>
          </a:p>
          <a:p>
            <a:pPr lvl="1">
              <a:lnSpc>
                <a:spcPct val="90000"/>
              </a:lnSpc>
            </a:pPr>
            <a:r>
              <a:rPr lang="de-AT" altLang="de-DE">
                <a:hlinkClick r:id="rId10"/>
              </a:rPr>
              <a:t>Reinventing Money</a:t>
            </a:r>
            <a:endParaRPr lang="de-AT" altLang="de-DE"/>
          </a:p>
          <a:p>
            <a:pPr lvl="1">
              <a:lnSpc>
                <a:spcPct val="90000"/>
              </a:lnSpc>
            </a:pPr>
            <a:r>
              <a:rPr lang="de-AT" altLang="de-DE">
                <a:hlinkClick r:id="rId11"/>
              </a:rPr>
              <a:t>Comlementary Currency Resources</a:t>
            </a:r>
            <a:endParaRPr lang="de-AT" altLang="de-DE"/>
          </a:p>
          <a:p>
            <a:pPr lvl="1">
              <a:lnSpc>
                <a:spcPct val="90000"/>
              </a:lnSpc>
            </a:pPr>
            <a:r>
              <a:rPr lang="de-AT" altLang="de-DE">
                <a:hlinkClick r:id="rId12"/>
              </a:rPr>
              <a:t>Bernard A. Lietaer</a:t>
            </a:r>
            <a:endParaRPr lang="de-AT" altLang="de-DE"/>
          </a:p>
          <a:p>
            <a:pPr lvl="1">
              <a:lnSpc>
                <a:spcPct val="90000"/>
              </a:lnSpc>
            </a:pPr>
            <a:r>
              <a:rPr lang="de-AT" altLang="de-DE">
                <a:hlinkClick r:id="rId13"/>
              </a:rPr>
              <a:t>Margrit Kennedy</a:t>
            </a:r>
            <a:endParaRPr lang="de-AT" altLang="de-DE"/>
          </a:p>
          <a:p>
            <a:pPr lvl="1">
              <a:lnSpc>
                <a:spcPct val="90000"/>
              </a:lnSpc>
            </a:pPr>
            <a:endParaRPr lang="de-AT" altLang="de-DE"/>
          </a:p>
          <a:p>
            <a:pPr>
              <a:lnSpc>
                <a:spcPct val="90000"/>
              </a:lnSpc>
            </a:pPr>
            <a:endParaRPr lang="de-AT" altLang="de-DE"/>
          </a:p>
        </p:txBody>
      </p:sp>
    </p:spTree>
  </p:cSld>
  <p:clrMapOvr>
    <a:masterClrMapping/>
  </p:clrMapOvr>
  <p:transition spd="med">
    <p:fade thruBlk="1"/>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de-AT" altLang="de-DE"/>
              <a:t>Konstruktivismus in den Wirtschaftswissenschaften</a:t>
            </a:r>
          </a:p>
        </p:txBody>
      </p:sp>
      <p:sp>
        <p:nvSpPr>
          <p:cNvPr id="120835" name="Rectangle 3"/>
          <p:cNvSpPr>
            <a:spLocks noGrp="1" noChangeArrowheads="1"/>
          </p:cNvSpPr>
          <p:nvPr>
            <p:ph type="body" idx="1"/>
          </p:nvPr>
        </p:nvSpPr>
        <p:spPr/>
        <p:txBody>
          <a:bodyPr/>
          <a:lstStyle/>
          <a:p>
            <a:r>
              <a:rPr lang="de-AT" altLang="de-DE"/>
              <a:t>Verteilungsfragen können nicht mathematisch sondern nur DEMOKRATISCH (konstruktivistisch!) gelöst werden!</a:t>
            </a:r>
          </a:p>
          <a:p>
            <a:endParaRPr lang="de-AT" altLang="de-DE"/>
          </a:p>
          <a:p>
            <a:pPr lvl="1"/>
            <a:r>
              <a:rPr lang="de-AT" altLang="de-DE"/>
              <a:t>Götz Werner: </a:t>
            </a:r>
            <a:r>
              <a:rPr lang="de-AT" altLang="de-DE">
                <a:hlinkClick r:id="rId2"/>
              </a:rPr>
              <a:t>Einkommen für alle</a:t>
            </a:r>
            <a:endParaRPr lang="de-AT" altLang="de-DE"/>
          </a:p>
          <a:p>
            <a:pPr lvl="1"/>
            <a:r>
              <a:rPr lang="de-AT" altLang="de-DE">
                <a:hlinkClick r:id="rId3"/>
              </a:rPr>
              <a:t>Grundeinkommen.tv</a:t>
            </a:r>
            <a:endParaRPr lang="de-AT" altLang="de-DE"/>
          </a:p>
          <a:p>
            <a:pPr lvl="1"/>
            <a:endParaRPr lang="de-AT" altLang="de-DE"/>
          </a:p>
          <a:p>
            <a:pPr lvl="1"/>
            <a:r>
              <a:rPr lang="de-AT" altLang="de-DE"/>
              <a:t>SACHZWÄNGE = Nicht verstandene Modell-Artefakte</a:t>
            </a:r>
          </a:p>
          <a:p>
            <a:pPr lvl="1"/>
            <a:r>
              <a:rPr lang="de-AT" altLang="de-DE"/>
              <a:t>Sachen können niemanden zwingen!</a:t>
            </a:r>
          </a:p>
          <a:p>
            <a:pPr lvl="1"/>
            <a:r>
              <a:rPr lang="de-AT" altLang="de-DE"/>
              <a:t>Durch Änderung der Modelle werden die Probleme gelöst</a:t>
            </a:r>
          </a:p>
          <a:p>
            <a:pPr lvl="1"/>
            <a:endParaRPr lang="de-AT" altLang="de-DE"/>
          </a:p>
          <a:p>
            <a:pPr lvl="1">
              <a:buFont typeface="Wingdings" pitchFamily="2" charset="2"/>
              <a:buNone/>
            </a:pPr>
            <a:endParaRPr lang="de-AT" altLang="de-DE"/>
          </a:p>
        </p:txBody>
      </p:sp>
    </p:spTree>
  </p:cSld>
  <p:clrMapOvr>
    <a:masterClrMapping/>
  </p:clrMapOvr>
  <p:transition spd="med">
    <p:fade thruBlk="1"/>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de-AT" altLang="de-DE"/>
              <a:t>Konstruktivismus in den Wirtschaftswissenschaften</a:t>
            </a:r>
          </a:p>
        </p:txBody>
      </p:sp>
      <p:sp>
        <p:nvSpPr>
          <p:cNvPr id="122883" name="Rectangle 3"/>
          <p:cNvSpPr>
            <a:spLocks noGrp="1" noChangeArrowheads="1"/>
          </p:cNvSpPr>
          <p:nvPr>
            <p:ph type="body" idx="1"/>
          </p:nvPr>
        </p:nvSpPr>
        <p:spPr/>
        <p:txBody>
          <a:bodyPr/>
          <a:lstStyle/>
          <a:p>
            <a:r>
              <a:rPr lang="de-AT" altLang="de-DE"/>
              <a:t>Die Politik ist zu konstruktivistischem Denken nicht fähig</a:t>
            </a:r>
          </a:p>
          <a:p>
            <a:endParaRPr lang="de-AT" altLang="de-DE"/>
          </a:p>
          <a:p>
            <a:pPr lvl="1"/>
            <a:r>
              <a:rPr lang="de-AT" altLang="de-DE"/>
              <a:t>z.B. </a:t>
            </a:r>
            <a:r>
              <a:rPr lang="de-AT" altLang="de-DE">
                <a:hlinkClick r:id="rId2"/>
              </a:rPr>
              <a:t>Pensionslüge</a:t>
            </a:r>
            <a:r>
              <a:rPr lang="de-AT" altLang="de-DE"/>
              <a:t>, </a:t>
            </a:r>
            <a:r>
              <a:rPr lang="de-AT" altLang="de-DE">
                <a:hlinkClick r:id="rId3"/>
              </a:rPr>
              <a:t>Klimalüge</a:t>
            </a:r>
            <a:r>
              <a:rPr lang="de-AT" altLang="de-DE"/>
              <a:t>, …</a:t>
            </a:r>
          </a:p>
          <a:p>
            <a:pPr lvl="1"/>
            <a:endParaRPr lang="de-AT" altLang="de-DE"/>
          </a:p>
          <a:p>
            <a:r>
              <a:rPr lang="de-AT" altLang="de-DE"/>
              <a:t>Amerikanische Verhältnisse sind kein Vorbild!</a:t>
            </a:r>
          </a:p>
          <a:p>
            <a:endParaRPr lang="de-AT" altLang="de-DE"/>
          </a:p>
          <a:p>
            <a:pPr lvl="1"/>
            <a:r>
              <a:rPr lang="de-AT" altLang="de-DE"/>
              <a:t>Weder im </a:t>
            </a:r>
            <a:r>
              <a:rPr lang="de-AT" altLang="de-DE">
                <a:hlinkClick r:id="rId4"/>
              </a:rPr>
              <a:t>Bildungssystem</a:t>
            </a:r>
            <a:r>
              <a:rPr lang="de-AT" altLang="de-DE"/>
              <a:t> noch in der </a:t>
            </a:r>
            <a:r>
              <a:rPr lang="de-AT" altLang="de-DE">
                <a:hlinkClick r:id="rId5"/>
              </a:rPr>
              <a:t>Außenpolitik</a:t>
            </a:r>
            <a:endParaRPr lang="de-AT" altLang="de-DE"/>
          </a:p>
          <a:p>
            <a:pPr lvl="1"/>
            <a:r>
              <a:rPr lang="de-AT" altLang="de-DE"/>
              <a:t>Die „</a:t>
            </a:r>
            <a:r>
              <a:rPr lang="de-AT" altLang="de-DE">
                <a:hlinkClick r:id="rId6"/>
              </a:rPr>
              <a:t>juristische Person</a:t>
            </a:r>
            <a:r>
              <a:rPr lang="de-AT" altLang="de-DE"/>
              <a:t>“ … der Missbrauch des 14. Verfassungszusatzes (</a:t>
            </a:r>
            <a:r>
              <a:rPr lang="de-AT" altLang="de-DE">
                <a:hlinkClick r:id="rId7"/>
              </a:rPr>
              <a:t>TheCorporation</a:t>
            </a:r>
            <a:r>
              <a:rPr lang="de-AT" altLang="de-DE"/>
              <a:t>)</a:t>
            </a:r>
          </a:p>
          <a:p>
            <a:pPr lvl="1"/>
            <a:r>
              <a:rPr lang="de-AT" altLang="de-DE"/>
              <a:t>Die amerikanische Bundeseinkommensteuer besitzt </a:t>
            </a:r>
            <a:r>
              <a:rPr lang="de-AT" altLang="de-DE">
                <a:hlinkClick r:id="rId8"/>
              </a:rPr>
              <a:t>KEINE GESETZLICHE GRUNDLAGE</a:t>
            </a:r>
            <a:r>
              <a:rPr lang="de-AT" altLang="de-DE"/>
              <a:t>…</a:t>
            </a:r>
          </a:p>
        </p:txBody>
      </p:sp>
    </p:spTree>
  </p:cSld>
  <p:clrMapOvr>
    <a:masterClrMapping/>
  </p:clrMapOvr>
  <p:transition spd="med">
    <p:fade thruBlk="1"/>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de-AT" altLang="de-DE"/>
              <a:t>Konstruktivismus in den Wirtschaftswissenschaften</a:t>
            </a:r>
          </a:p>
        </p:txBody>
      </p:sp>
      <p:sp>
        <p:nvSpPr>
          <p:cNvPr id="121859" name="Rectangle 3"/>
          <p:cNvSpPr>
            <a:spLocks noGrp="1" noChangeArrowheads="1"/>
          </p:cNvSpPr>
          <p:nvPr>
            <p:ph type="body" idx="1"/>
          </p:nvPr>
        </p:nvSpPr>
        <p:spPr/>
        <p:txBody>
          <a:bodyPr/>
          <a:lstStyle/>
          <a:p>
            <a:endParaRPr lang="de-AT" altLang="de-DE"/>
          </a:p>
          <a:p>
            <a:endParaRPr lang="de-AT" altLang="de-DE"/>
          </a:p>
          <a:p>
            <a:endParaRPr lang="de-AT" altLang="de-DE"/>
          </a:p>
          <a:p>
            <a:pPr algn="ctr">
              <a:buFont typeface="Wingdings" pitchFamily="2" charset="2"/>
              <a:buNone/>
            </a:pPr>
            <a:r>
              <a:rPr lang="de-AT" altLang="de-DE"/>
              <a:t>Wie sieht die </a:t>
            </a:r>
          </a:p>
          <a:p>
            <a:pPr algn="ctr">
              <a:buFont typeface="Wingdings" pitchFamily="2" charset="2"/>
              <a:buNone/>
            </a:pPr>
            <a:r>
              <a:rPr lang="de-AT" altLang="de-DE"/>
              <a:t>(KONSTRUKTIVISTISCHE = ETHISCHE) </a:t>
            </a:r>
          </a:p>
          <a:p>
            <a:pPr algn="ctr">
              <a:buFont typeface="Wingdings" pitchFamily="2" charset="2"/>
              <a:buNone/>
            </a:pPr>
            <a:r>
              <a:rPr lang="de-AT" altLang="de-DE"/>
              <a:t>Lösung aus?</a:t>
            </a:r>
          </a:p>
          <a:p>
            <a:pPr algn="ctr"/>
            <a:endParaRPr lang="de-AT" altLang="de-DE"/>
          </a:p>
          <a:p>
            <a:pPr algn="ctr">
              <a:buFont typeface="Wingdings" pitchFamily="2" charset="2"/>
              <a:buChar char="à"/>
            </a:pPr>
            <a:r>
              <a:rPr lang="de-AT" altLang="de-DE">
                <a:sym typeface="Wingdings" pitchFamily="2" charset="2"/>
              </a:rPr>
              <a:t>DEMOKRATIE und selbstbestimmte </a:t>
            </a:r>
          </a:p>
          <a:p>
            <a:pPr algn="ctr">
              <a:buFont typeface="Wingdings" pitchFamily="2" charset="2"/>
              <a:buNone/>
            </a:pPr>
            <a:r>
              <a:rPr lang="de-AT" altLang="de-DE">
                <a:sym typeface="Wingdings" pitchFamily="2" charset="2"/>
                <a:hlinkClick r:id="rId2"/>
              </a:rPr>
              <a:t>BÜRGERGESELLSCHAFT</a:t>
            </a:r>
            <a:r>
              <a:rPr lang="de-AT" altLang="de-DE">
                <a:sym typeface="Wingdings" pitchFamily="2" charset="2"/>
              </a:rPr>
              <a:t> in Verbindung </a:t>
            </a:r>
          </a:p>
          <a:p>
            <a:pPr algn="ctr">
              <a:buFont typeface="Wingdings" pitchFamily="2" charset="2"/>
              <a:buNone/>
            </a:pPr>
            <a:r>
              <a:rPr lang="de-AT" altLang="de-DE">
                <a:sym typeface="Wingdings" pitchFamily="2" charset="2"/>
              </a:rPr>
              <a:t>mit geeigneter </a:t>
            </a:r>
            <a:r>
              <a:rPr lang="de-AT" altLang="de-DE">
                <a:sym typeface="Wingdings" pitchFamily="2" charset="2"/>
                <a:hlinkClick r:id="rId3"/>
              </a:rPr>
              <a:t>TECHNOLOGIE</a:t>
            </a:r>
            <a:endParaRPr lang="de-AT" altLang="de-DE"/>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0659" name="Rectangle 3"/>
          <p:cNvSpPr>
            <a:spLocks noGrp="1" noChangeArrowheads="1"/>
          </p:cNvSpPr>
          <p:nvPr>
            <p:ph type="body" idx="1"/>
          </p:nvPr>
        </p:nvSpPr>
        <p:spPr/>
        <p:txBody>
          <a:bodyPr/>
          <a:lstStyle/>
          <a:p>
            <a:r>
              <a:rPr lang="de-AT" altLang="de-DE" dirty="0"/>
              <a:t>Die natürlichen Sinne</a:t>
            </a:r>
          </a:p>
          <a:p>
            <a:pPr lvl="1"/>
            <a:r>
              <a:rPr lang="de-AT" altLang="de-DE" dirty="0"/>
              <a:t>Nerven übertragen Signale (Frequenz der Impulse entspricht Intensität, jedoch alle Signale sind identisch!)</a:t>
            </a:r>
          </a:p>
          <a:p>
            <a:pPr lvl="1"/>
            <a:r>
              <a:rPr lang="de-AT" altLang="de-DE" dirty="0"/>
              <a:t>Haben wir wirklich nur 5?</a:t>
            </a:r>
          </a:p>
          <a:p>
            <a:pPr lvl="1"/>
            <a:r>
              <a:rPr lang="de-AT" altLang="de-DE" dirty="0">
                <a:sym typeface="Wingdings" pitchFamily="2" charset="2"/>
              </a:rPr>
              <a:t> Die Wirklichkeit ist eine </a:t>
            </a:r>
            <a:r>
              <a:rPr lang="de-AT" altLang="de-DE" dirty="0">
                <a:sym typeface="Wingdings" pitchFamily="2" charset="2"/>
                <a:hlinkClick r:id="rId2"/>
              </a:rPr>
              <a:t>Konstruktion</a:t>
            </a:r>
            <a:endParaRPr lang="de-AT" altLang="de-DE" dirty="0">
              <a:sym typeface="Wingdings" pitchFamily="2" charset="2"/>
            </a:endParaRPr>
          </a:p>
          <a:p>
            <a:r>
              <a:rPr lang="de-AT" altLang="de-DE" dirty="0">
                <a:sym typeface="Wingdings" pitchFamily="2" charset="2"/>
                <a:hlinkClick r:id="rId3"/>
              </a:rPr>
              <a:t>Mythos</a:t>
            </a:r>
            <a:r>
              <a:rPr lang="de-AT" altLang="de-DE" dirty="0">
                <a:sym typeface="Wingdings" pitchFamily="2" charset="2"/>
              </a:rPr>
              <a:t> </a:t>
            </a:r>
          </a:p>
          <a:p>
            <a:pPr lvl="1"/>
            <a:r>
              <a:rPr lang="de-AT" altLang="de-DE" dirty="0">
                <a:sym typeface="Wingdings" pitchFamily="2" charset="2"/>
              </a:rPr>
              <a:t>Erzählerische Verknüpfung von Ereignissen (Antike)</a:t>
            </a:r>
          </a:p>
          <a:p>
            <a:pPr lvl="1"/>
            <a:r>
              <a:rPr lang="de-AT" altLang="de-DE" dirty="0">
                <a:sym typeface="Wingdings" pitchFamily="2" charset="2"/>
              </a:rPr>
              <a:t>Wird ab dem 20. Jahrhundert dem aufgeklärten (Herrschafts-)Wissen gegenübergestellt</a:t>
            </a:r>
          </a:p>
          <a:p>
            <a:pPr lvl="1"/>
            <a:endParaRPr lang="de-AT" altLang="de-DE" dirty="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2707" name="Rectangle 3"/>
          <p:cNvSpPr>
            <a:spLocks noGrp="1" noChangeArrowheads="1"/>
          </p:cNvSpPr>
          <p:nvPr>
            <p:ph type="body" idx="1"/>
          </p:nvPr>
        </p:nvSpPr>
        <p:spPr/>
        <p:txBody>
          <a:bodyPr/>
          <a:lstStyle/>
          <a:p>
            <a:r>
              <a:rPr lang="de-AT" altLang="de-DE">
                <a:hlinkClick r:id="rId2"/>
              </a:rPr>
              <a:t>Religion</a:t>
            </a:r>
            <a:endParaRPr lang="de-AT" altLang="de-DE"/>
          </a:p>
          <a:p>
            <a:pPr lvl="1"/>
            <a:r>
              <a:rPr lang="de-AT" altLang="de-DE"/>
              <a:t>Keine anerkannte wissenschaftliche Definition</a:t>
            </a:r>
          </a:p>
          <a:p>
            <a:pPr lvl="1"/>
            <a:r>
              <a:rPr lang="de-AT" altLang="de-DE"/>
              <a:t>„Eine Vielzahl unterschiedlicher kultureller Phänomene, die menschliches Verhalten, Handeln und Denken prägen und Wertvorstellungen normativ beeinflussen“</a:t>
            </a:r>
          </a:p>
          <a:p>
            <a:pPr lvl="1"/>
            <a:r>
              <a:rPr lang="de-AT" altLang="de-DE"/>
              <a:t>Kommt nicht auf wissenschaftliche Art und Weise zustande, sondern nicht nachvollziehbar (Offenbarung)</a:t>
            </a:r>
          </a:p>
          <a:p>
            <a:pPr lvl="1"/>
            <a:endParaRPr lang="de-AT" altLang="de-DE"/>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3731" name="Rectangle 3"/>
          <p:cNvSpPr>
            <a:spLocks noGrp="1" noChangeArrowheads="1"/>
          </p:cNvSpPr>
          <p:nvPr>
            <p:ph type="body" idx="1"/>
          </p:nvPr>
        </p:nvSpPr>
        <p:spPr/>
        <p:txBody>
          <a:bodyPr/>
          <a:lstStyle/>
          <a:p>
            <a:r>
              <a:rPr lang="de-AT" altLang="de-DE">
                <a:hlinkClick r:id="rId2"/>
              </a:rPr>
              <a:t>Philosophie</a:t>
            </a:r>
            <a:endParaRPr lang="de-AT" altLang="de-DE"/>
          </a:p>
          <a:p>
            <a:pPr lvl="1"/>
            <a:r>
              <a:rPr lang="de-AT" altLang="de-DE"/>
              <a:t>„Liebe zur Weisheit“ … hat keinen abgegrenzten Geltungsbereich</a:t>
            </a:r>
          </a:p>
          <a:p>
            <a:pPr lvl="1"/>
            <a:r>
              <a:rPr lang="de-AT" altLang="de-DE"/>
              <a:t>Kritische Reflektion von Methoden</a:t>
            </a:r>
          </a:p>
          <a:p>
            <a:pPr lvl="1"/>
            <a:r>
              <a:rPr lang="de-AT" altLang="de-DE"/>
              <a:t>Prägt aber auch die Lebensweise (wenn ernstgemeint) </a:t>
            </a:r>
            <a:r>
              <a:rPr lang="de-AT" altLang="de-DE">
                <a:sym typeface="Wingdings" pitchFamily="2" charset="2"/>
              </a:rPr>
              <a:t> Übergang zur Psychologie</a:t>
            </a:r>
            <a:endParaRPr lang="de-AT" altLang="de-DE"/>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de-AT" altLang="de-DE"/>
              <a:t>Erkenntnistheorie </a:t>
            </a:r>
            <a:br>
              <a:rPr lang="de-AT" altLang="de-DE"/>
            </a:br>
            <a:r>
              <a:rPr lang="de-AT" altLang="de-DE" i="1"/>
              <a:t>(Epistemologie)</a:t>
            </a:r>
          </a:p>
        </p:txBody>
      </p:sp>
      <p:sp>
        <p:nvSpPr>
          <p:cNvPr id="74755" name="Rectangle 3"/>
          <p:cNvSpPr>
            <a:spLocks noGrp="1" noChangeArrowheads="1"/>
          </p:cNvSpPr>
          <p:nvPr>
            <p:ph type="body" idx="1"/>
          </p:nvPr>
        </p:nvSpPr>
        <p:spPr/>
        <p:txBody>
          <a:bodyPr/>
          <a:lstStyle/>
          <a:p>
            <a:r>
              <a:rPr lang="de-AT" altLang="de-DE"/>
              <a:t>Dualismusproblem</a:t>
            </a:r>
          </a:p>
          <a:p>
            <a:pPr lvl="1"/>
            <a:r>
              <a:rPr lang="de-AT" altLang="de-DE"/>
              <a:t>setzt bereits zwei getrennte Teile voraus (Leib/Seele, Körper/Geist etc.)</a:t>
            </a:r>
          </a:p>
          <a:p>
            <a:pPr lvl="1"/>
            <a:r>
              <a:rPr lang="de-AT" altLang="de-DE"/>
              <a:t>Materialismus: kann die Materie das Bewußtsein erklären?</a:t>
            </a:r>
          </a:p>
          <a:p>
            <a:pPr lvl="1"/>
            <a:r>
              <a:rPr lang="de-AT" altLang="de-DE"/>
              <a:t>Was geschieht nach dem Tod?</a:t>
            </a:r>
          </a:p>
          <a:p>
            <a:pPr lvl="1"/>
            <a:r>
              <a:rPr lang="de-AT" altLang="de-DE"/>
              <a:t>Konsequenter Materialist </a:t>
            </a:r>
            <a:r>
              <a:rPr lang="de-AT" altLang="de-DE">
                <a:sym typeface="Wingdings" pitchFamily="2" charset="2"/>
              </a:rPr>
              <a:t> ausgehend von endlicher Materie und unendlicher Zeit  „und ewig grüßt das Murmeltier“</a:t>
            </a:r>
          </a:p>
          <a:p>
            <a:pPr lvl="1"/>
            <a:r>
              <a:rPr lang="de-AT" altLang="de-DE">
                <a:sym typeface="Wingdings" pitchFamily="2" charset="2"/>
              </a:rPr>
              <a:t>„Nahtodphänomene“  sind Teile des Menschen naturwissenschaftlich noch nicht erkannt (= systematisiert)?</a:t>
            </a:r>
          </a:p>
          <a:p>
            <a:pPr lvl="1"/>
            <a:r>
              <a:rPr lang="de-AT" altLang="de-DE">
                <a:sym typeface="Wingdings" pitchFamily="2" charset="2"/>
              </a:rPr>
              <a:t>Wiedergeburt als Laptop-Ruhezustand?</a:t>
            </a:r>
            <a:endParaRPr lang="de-AT" altLang="de-DE"/>
          </a:p>
        </p:txBody>
      </p:sp>
    </p:spTree>
  </p:cSld>
  <p:clrMapOvr>
    <a:masterClrMapping/>
  </p:clrMapOvr>
  <p:transition spd="med">
    <p:fade thruBlk="1"/>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OCR A Extended"/>
        <a:ea typeface=""/>
        <a:cs typeface=""/>
      </a:majorFont>
      <a:minorFont>
        <a:latin typeface="OCR A Extended"/>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better_than_real</Template>
  <TotalTime>0</TotalTime>
  <Words>3175</Words>
  <Application>Microsoft Office PowerPoint</Application>
  <PresentationFormat>Bildschirmpräsentation (4:3)</PresentationFormat>
  <Paragraphs>515</Paragraphs>
  <Slides>59</Slides>
  <Notes>0</Notes>
  <HiddenSlides>0</HiddenSlides>
  <MMClips>0</MMClips>
  <ScaleCrop>false</ScaleCrop>
  <HeadingPairs>
    <vt:vector size="4" baseType="variant">
      <vt:variant>
        <vt:lpstr>Design</vt:lpstr>
      </vt:variant>
      <vt:variant>
        <vt:i4>1</vt:i4>
      </vt:variant>
      <vt:variant>
        <vt:lpstr>Folientitel</vt:lpstr>
      </vt:variant>
      <vt:variant>
        <vt:i4>59</vt:i4>
      </vt:variant>
    </vt:vector>
  </HeadingPairs>
  <TitlesOfParts>
    <vt:vector size="60" baseType="lpstr">
      <vt:lpstr>Default Design</vt:lpstr>
      <vt:lpstr>Vortrag im Rahmen der LV „Wirtschaftskrisen aus der Sicht des Rechnungswesens“  </vt:lpstr>
      <vt:lpstr>Inhaltsverzeichnis</vt:lpstr>
      <vt:lpstr>Inhaltsverzeichnis</vt:lpstr>
      <vt:lpstr>Inhaltsverzeichnis</vt:lpstr>
      <vt:lpstr>Erkenntnistheorie  (Epistemologie)</vt:lpstr>
      <vt:lpstr>Erkenntnistheorie  (Epistemologie)</vt:lpstr>
      <vt:lpstr>Erkenntnistheorie  (Epistemologie)</vt:lpstr>
      <vt:lpstr>Erkenntnistheorie  (Epistemologie)</vt:lpstr>
      <vt:lpstr>Erkenntnistheorie  (Epistemologie)</vt:lpstr>
      <vt:lpstr>Erkenntnistheorie  (Epistemologie)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Wissenschaftstheorie</vt:lpstr>
      <vt:lpstr>Konsequenzen der Wissenschaftstheorie</vt:lpstr>
      <vt:lpstr>Konstruktivismus in den Wirtschaftswissenschaften</vt:lpstr>
      <vt:lpstr>Konstruktivismus in den Wirtschaftswissenschaften</vt:lpstr>
      <vt:lpstr>Konstruktivismus in den Wirtschaftswissenschaften</vt:lpstr>
      <vt:lpstr>Konstruktivismus in den Wirtschaftswissenschaften</vt:lpstr>
      <vt:lpstr>Konstruktivismus in den Wirtschaftswissenschaften</vt:lpstr>
      <vt:lpstr>Konstruktivismus in den Wirtschaftswissenschaften</vt:lpstr>
      <vt:lpstr>Konstruktivismus in den Wirtschaftswissenschaften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Hörmann</dc:creator>
  <cp:lastModifiedBy>Franz Hörmann</cp:lastModifiedBy>
  <cp:revision>70</cp:revision>
  <dcterms:created xsi:type="dcterms:W3CDTF">2008-06-03T21:18:18Z</dcterms:created>
  <dcterms:modified xsi:type="dcterms:W3CDTF">2015-11-05T18:33:59Z</dcterms:modified>
</cp:coreProperties>
</file>